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28"/>
  </p:notesMasterIdLst>
  <p:sldIdLst>
    <p:sldId id="256" r:id="rId2"/>
    <p:sldId id="947" r:id="rId3"/>
    <p:sldId id="957" r:id="rId4"/>
    <p:sldId id="958" r:id="rId5"/>
    <p:sldId id="762" r:id="rId6"/>
    <p:sldId id="471" r:id="rId7"/>
    <p:sldId id="763" r:id="rId8"/>
    <p:sldId id="579" r:id="rId9"/>
    <p:sldId id="563" r:id="rId10"/>
    <p:sldId id="1091" r:id="rId11"/>
    <p:sldId id="499" r:id="rId12"/>
    <p:sldId id="508" r:id="rId13"/>
    <p:sldId id="584" r:id="rId14"/>
    <p:sldId id="870" r:id="rId15"/>
    <p:sldId id="708" r:id="rId16"/>
    <p:sldId id="959" r:id="rId17"/>
    <p:sldId id="872" r:id="rId18"/>
    <p:sldId id="871" r:id="rId19"/>
    <p:sldId id="662" r:id="rId20"/>
    <p:sldId id="578" r:id="rId21"/>
    <p:sldId id="510" r:id="rId22"/>
    <p:sldId id="997" r:id="rId23"/>
    <p:sldId id="1056" r:id="rId24"/>
    <p:sldId id="1057" r:id="rId25"/>
    <p:sldId id="1058" r:id="rId26"/>
    <p:sldId id="1059" r:id="rId27"/>
    <p:sldId id="1061" r:id="rId28"/>
    <p:sldId id="663" r:id="rId29"/>
    <p:sldId id="549" r:id="rId30"/>
    <p:sldId id="577" r:id="rId31"/>
    <p:sldId id="826" r:id="rId32"/>
    <p:sldId id="572" r:id="rId33"/>
    <p:sldId id="598" r:id="rId34"/>
    <p:sldId id="1062" r:id="rId35"/>
    <p:sldId id="960" r:id="rId36"/>
    <p:sldId id="551" r:id="rId37"/>
    <p:sldId id="869" r:id="rId38"/>
    <p:sldId id="1055" r:id="rId39"/>
    <p:sldId id="548" r:id="rId40"/>
    <p:sldId id="1063" r:id="rId41"/>
    <p:sldId id="521" r:id="rId42"/>
    <p:sldId id="783" r:id="rId43"/>
    <p:sldId id="518" r:id="rId44"/>
    <p:sldId id="587" r:id="rId45"/>
    <p:sldId id="591" r:id="rId46"/>
    <p:sldId id="590" r:id="rId47"/>
    <p:sldId id="588" r:id="rId48"/>
    <p:sldId id="589" r:id="rId49"/>
    <p:sldId id="764" r:id="rId50"/>
    <p:sldId id="770" r:id="rId51"/>
    <p:sldId id="771" r:id="rId52"/>
    <p:sldId id="597" r:id="rId53"/>
    <p:sldId id="765" r:id="rId54"/>
    <p:sldId id="766" r:id="rId55"/>
    <p:sldId id="1064" r:id="rId56"/>
    <p:sldId id="789" r:id="rId57"/>
    <p:sldId id="582" r:id="rId58"/>
    <p:sldId id="720" r:id="rId59"/>
    <p:sldId id="524" r:id="rId60"/>
    <p:sldId id="781" r:id="rId61"/>
    <p:sldId id="784" r:id="rId62"/>
    <p:sldId id="965" r:id="rId63"/>
    <p:sldId id="1065" r:id="rId64"/>
    <p:sldId id="1095" r:id="rId65"/>
    <p:sldId id="1096" r:id="rId66"/>
    <p:sldId id="1093" r:id="rId67"/>
    <p:sldId id="1094" r:id="rId68"/>
    <p:sldId id="730" r:id="rId69"/>
    <p:sldId id="788" r:id="rId70"/>
    <p:sldId id="514" r:id="rId71"/>
    <p:sldId id="773" r:id="rId72"/>
    <p:sldId id="1066" r:id="rId73"/>
    <p:sldId id="800" r:id="rId74"/>
    <p:sldId id="1067" r:id="rId75"/>
    <p:sldId id="799" r:id="rId76"/>
    <p:sldId id="515" r:id="rId77"/>
    <p:sldId id="798" r:id="rId78"/>
    <p:sldId id="516" r:id="rId79"/>
    <p:sldId id="802" r:id="rId80"/>
    <p:sldId id="803" r:id="rId81"/>
    <p:sldId id="774" r:id="rId82"/>
    <p:sldId id="794" r:id="rId83"/>
    <p:sldId id="804" r:id="rId84"/>
    <p:sldId id="775" r:id="rId85"/>
    <p:sldId id="805" r:id="rId86"/>
    <p:sldId id="792" r:id="rId87"/>
    <p:sldId id="1070" r:id="rId88"/>
    <p:sldId id="795" r:id="rId89"/>
    <p:sldId id="796" r:id="rId90"/>
    <p:sldId id="793" r:id="rId91"/>
    <p:sldId id="1071" r:id="rId92"/>
    <p:sldId id="1072" r:id="rId93"/>
    <p:sldId id="1068" r:id="rId94"/>
    <p:sldId id="1075" r:id="rId95"/>
    <p:sldId id="1076" r:id="rId96"/>
    <p:sldId id="1077" r:id="rId97"/>
    <p:sldId id="1078" r:id="rId98"/>
    <p:sldId id="1079" r:id="rId99"/>
    <p:sldId id="1080" r:id="rId100"/>
    <p:sldId id="1081" r:id="rId101"/>
    <p:sldId id="1073" r:id="rId102"/>
    <p:sldId id="1083" r:id="rId103"/>
    <p:sldId id="1090" r:id="rId104"/>
    <p:sldId id="1092" r:id="rId105"/>
    <p:sldId id="819" r:id="rId106"/>
    <p:sldId id="1082" r:id="rId107"/>
    <p:sldId id="814" r:id="rId108"/>
    <p:sldId id="807" r:id="rId109"/>
    <p:sldId id="808" r:id="rId110"/>
    <p:sldId id="1085" r:id="rId111"/>
    <p:sldId id="1084" r:id="rId112"/>
    <p:sldId id="776" r:id="rId113"/>
    <p:sldId id="1086" r:id="rId114"/>
    <p:sldId id="815" r:id="rId115"/>
    <p:sldId id="820" r:id="rId116"/>
    <p:sldId id="821" r:id="rId117"/>
    <p:sldId id="818" r:id="rId118"/>
    <p:sldId id="1074" r:id="rId119"/>
    <p:sldId id="1087" r:id="rId120"/>
    <p:sldId id="1089" r:id="rId121"/>
    <p:sldId id="812" r:id="rId122"/>
    <p:sldId id="817" r:id="rId123"/>
    <p:sldId id="822" r:id="rId124"/>
    <p:sldId id="823" r:id="rId125"/>
    <p:sldId id="778" r:id="rId126"/>
    <p:sldId id="550" r:id="rId12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957"/>
            <p14:sldId id="958"/>
            <p14:sldId id="762"/>
            <p14:sldId id="471"/>
            <p14:sldId id="763"/>
            <p14:sldId id="579"/>
            <p14:sldId id="563"/>
            <p14:sldId id="1091"/>
            <p14:sldId id="499"/>
            <p14:sldId id="508"/>
            <p14:sldId id="584"/>
            <p14:sldId id="870"/>
            <p14:sldId id="708"/>
            <p14:sldId id="959"/>
            <p14:sldId id="872"/>
            <p14:sldId id="871"/>
            <p14:sldId id="662"/>
            <p14:sldId id="578"/>
            <p14:sldId id="510"/>
            <p14:sldId id="997"/>
            <p14:sldId id="1056"/>
            <p14:sldId id="1057"/>
            <p14:sldId id="1058"/>
            <p14:sldId id="1059"/>
            <p14:sldId id="1061"/>
            <p14:sldId id="663"/>
            <p14:sldId id="549"/>
            <p14:sldId id="577"/>
            <p14:sldId id="826"/>
            <p14:sldId id="572"/>
            <p14:sldId id="598"/>
            <p14:sldId id="1062"/>
            <p14:sldId id="960"/>
            <p14:sldId id="551"/>
            <p14:sldId id="869"/>
            <p14:sldId id="1055"/>
            <p14:sldId id="548"/>
            <p14:sldId id="1063"/>
            <p14:sldId id="521"/>
            <p14:sldId id="783"/>
            <p14:sldId id="518"/>
            <p14:sldId id="587"/>
            <p14:sldId id="591"/>
            <p14:sldId id="590"/>
            <p14:sldId id="588"/>
            <p14:sldId id="589"/>
            <p14:sldId id="764"/>
            <p14:sldId id="770"/>
            <p14:sldId id="771"/>
            <p14:sldId id="597"/>
            <p14:sldId id="765"/>
            <p14:sldId id="766"/>
            <p14:sldId id="1064"/>
            <p14:sldId id="789"/>
            <p14:sldId id="582"/>
            <p14:sldId id="720"/>
            <p14:sldId id="524"/>
            <p14:sldId id="781"/>
            <p14:sldId id="784"/>
            <p14:sldId id="965"/>
            <p14:sldId id="1065"/>
            <p14:sldId id="1095"/>
            <p14:sldId id="1096"/>
            <p14:sldId id="1093"/>
            <p14:sldId id="1094"/>
            <p14:sldId id="730"/>
            <p14:sldId id="788"/>
            <p14:sldId id="514"/>
            <p14:sldId id="773"/>
            <p14:sldId id="1066"/>
            <p14:sldId id="800"/>
            <p14:sldId id="1067"/>
            <p14:sldId id="799"/>
            <p14:sldId id="515"/>
            <p14:sldId id="798"/>
            <p14:sldId id="516"/>
            <p14:sldId id="802"/>
            <p14:sldId id="803"/>
            <p14:sldId id="774"/>
            <p14:sldId id="794"/>
            <p14:sldId id="804"/>
            <p14:sldId id="775"/>
            <p14:sldId id="805"/>
            <p14:sldId id="792"/>
            <p14:sldId id="1070"/>
            <p14:sldId id="795"/>
            <p14:sldId id="796"/>
            <p14:sldId id="793"/>
            <p14:sldId id="1071"/>
            <p14:sldId id="1072"/>
            <p14:sldId id="1068"/>
            <p14:sldId id="1075"/>
            <p14:sldId id="1076"/>
            <p14:sldId id="1077"/>
            <p14:sldId id="1078"/>
            <p14:sldId id="1079"/>
            <p14:sldId id="1080"/>
            <p14:sldId id="1081"/>
            <p14:sldId id="1073"/>
            <p14:sldId id="1083"/>
            <p14:sldId id="1090"/>
            <p14:sldId id="1092"/>
            <p14:sldId id="819"/>
            <p14:sldId id="1082"/>
            <p14:sldId id="814"/>
            <p14:sldId id="807"/>
            <p14:sldId id="808"/>
            <p14:sldId id="1085"/>
            <p14:sldId id="1084"/>
            <p14:sldId id="776"/>
            <p14:sldId id="1086"/>
            <p14:sldId id="815"/>
            <p14:sldId id="820"/>
            <p14:sldId id="821"/>
            <p14:sldId id="818"/>
            <p14:sldId id="1074"/>
            <p14:sldId id="1087"/>
            <p14:sldId id="1089"/>
            <p14:sldId id="812"/>
            <p14:sldId id="817"/>
            <p14:sldId id="822"/>
            <p14:sldId id="823"/>
            <p14:sldId id="778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41719C"/>
    <a:srgbClr val="9E60B8"/>
    <a:srgbClr val="EF7D1D"/>
    <a:srgbClr val="FB8E20"/>
    <a:srgbClr val="28A136"/>
    <a:srgbClr val="CA9FC9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755"/>
    <p:restoredTop sz="96853" autoAdjust="0"/>
  </p:normalViewPr>
  <p:slideViewPr>
    <p:cSldViewPr snapToGrid="0" snapToObjects="1">
      <p:cViewPr varScale="1">
        <p:scale>
          <a:sx n="270" d="100"/>
          <a:sy n="270" d="100"/>
        </p:scale>
        <p:origin x="2216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18.05.21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5662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342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8478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5677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6245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74188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97696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5779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33485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8083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17730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5442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9944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437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09543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22192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9986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2764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251963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5033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69330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97343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87636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6160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3108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9267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744860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8495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266491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092816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3494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2256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603375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549305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03630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843870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365972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4287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956035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56378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808468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07666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230382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043500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45567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512960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601920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4234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877972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41641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491585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004388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288155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0652882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401098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4149073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191935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7368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4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4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isma.io/graphql" TargetMode="External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4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4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4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4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4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4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4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risma/graphql-playground" TargetMode="Externa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4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4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/dataloader" TargetMode="External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4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lshartmann/graphql-apollo-workshop" TargetMode="Externa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000/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-11164" y="1429863"/>
            <a:ext cx="9905999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3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Online | 19. Mai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2806574" y="5267270"/>
            <a:ext cx="6305122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/apollo-workshop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82DC9A3-BDB0-9D40-932E-411D448B3975}"/>
              </a:ext>
            </a:extLst>
          </p:cNvPr>
          <p:cNvSpPr/>
          <p:nvPr/>
        </p:nvSpPr>
        <p:spPr>
          <a:xfrm>
            <a:off x="2387600" y="1424224"/>
            <a:ext cx="191430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8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447F9E9-D3FC-0B4A-B317-9E68216DEED3}"/>
              </a:ext>
            </a:extLst>
          </p:cNvPr>
          <p:cNvSpPr/>
          <p:nvPr/>
        </p:nvSpPr>
        <p:spPr>
          <a:xfrm>
            <a:off x="1201918" y="4163798"/>
            <a:ext cx="7898616" cy="69376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clone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nilshartmann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-apollo-workshop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2080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GraphQL != Apollo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Apollo ist "nur" ein Anbieter von GraphQL-Lösungen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011183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539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-Mutation soll einen Fehler zurückgeben, anstatt Errors zu werfen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Definiere den union-Type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Füge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AddTaskSuccess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AddTaskFailure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AddTaskResponse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hinzu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AddTaskResponse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 ein Pflicht-Feld haben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newTask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AddTaskFailure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und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errorMessage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(String) haben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Modifiziere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addTask-Resolver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die neuen Typen zurück (nicht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verkünsteln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was die Fehlermeldungen angeht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)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  <a:sym typeface="Wingdings" pitchFamily="2" charset="2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Schritt 3: Implementiere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AddTaskResponse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Resolver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  <a:sym typeface="Wingdings" pitchFamily="2" charset="2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Siehe TODO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resolvers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-task-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sym typeface="Wingdings" pitchFamily="2" charset="2"/>
              </a:rPr>
              <a:t>response.js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4: Ein Union Type</a:t>
            </a:r>
          </a:p>
        </p:txBody>
      </p:sp>
    </p:spTree>
    <p:extLst>
      <p:ext uri="{BB962C8B-B14F-4D97-AF65-F5344CB8AC3E}">
        <p14:creationId xmlns:p14="http://schemas.microsoft.com/office/powerpoint/2010/main" val="191770148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</p:spTree>
    <p:extLst>
      <p:ext uri="{BB962C8B-B14F-4D97-AF65-F5344CB8AC3E}">
        <p14:creationId xmlns:p14="http://schemas.microsoft.com/office/powerpoint/2010/main" val="1983273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Datenquellen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können beliebige Datenquellen (DB, REST, ...) verwenden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Weder GraphQL noch Apollo machen da eine Aussage zu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Ihr könnt also auch Eure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Lieblingslibraries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Aber es gibt ein paar Klippen!</a:t>
            </a:r>
          </a:p>
        </p:txBody>
      </p:sp>
    </p:spTree>
    <p:extLst>
      <p:ext uri="{BB962C8B-B14F-4D97-AF65-F5344CB8AC3E}">
        <p14:creationId xmlns:p14="http://schemas.microsoft.com/office/powerpoint/2010/main" val="56059663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Datenzugriff ist potentiell teuer!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Wir können Felder im Schema mit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cacheControl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markieren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Damit können wir steuern, wie lange ein Feld "gültig" ist, der entsprechende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wird dann nicht aufgerufen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Wenn es mehrere Felder in einem Query gibt, die mit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cacheControl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markiert sind, entscheidet die </a:t>
            </a:r>
            <a:r>
              <a:rPr lang="de-DE" sz="240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kürzeste Cache-Dauer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👉 Beispiel: Cache-Control am ping-Feld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05235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Tracing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kann die Ausführungszeit Eurer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messen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stehen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muss eingeschaltet werden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//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tracing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true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348590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Server-Konfiguration</a:t>
            </a:r>
          </a:p>
        </p:txBody>
      </p:sp>
    </p:spTree>
    <p:extLst>
      <p:ext uri="{BB962C8B-B14F-4D97-AF65-F5344CB8AC3E}">
        <p14:creationId xmlns:p14="http://schemas.microsoft.com/office/powerpoint/2010/main" val="169579163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Laufzeitverhalten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1" y="4494847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199" y="448999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857078852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Laufzeitverhalten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(_, __, { 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projectDataSource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.getAllProjects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Project: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__, {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userDataSource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._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1" y="4494847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74660-E405-D04E-837F-FDB9B7D780A5}"/>
              </a:ext>
            </a:extLst>
          </p:cNvPr>
          <p:cNvSpPr/>
          <p:nvPr/>
        </p:nvSpPr>
        <p:spPr>
          <a:xfrm>
            <a:off x="203199" y="448999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Frage: Was passiert beim Ausführen dieses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Queries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?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375667001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Zugriff auf Daten-Quellen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Laufzeitverhalten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db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.getAllProjects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Project: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userService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._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2E6DC9-D9EB-9548-B51A-374F68090A3E}"/>
              </a:ext>
            </a:extLst>
          </p:cNvPr>
          <p:cNvSpPr/>
          <p:nvPr/>
        </p:nvSpPr>
        <p:spPr>
          <a:xfrm>
            <a:off x="3429001" y="4494847"/>
            <a:ext cx="83227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198" y="2351072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Datenbankzugriff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(liefert </a:t>
            </a:r>
            <a:r>
              <a:rPr lang="de-DE" sz="1600" i="1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n</a:t>
            </a:r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Projekte)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1DB816D-3904-6647-9079-4B7901940232}"/>
              </a:ext>
            </a:extLst>
          </p:cNvPr>
          <p:cNvSpPr/>
          <p:nvPr/>
        </p:nvSpPr>
        <p:spPr>
          <a:xfrm>
            <a:off x="0" y="6136962"/>
            <a:ext cx="9906000" cy="510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1+n-Problem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😱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ED90C082-2ED4-8749-98C2-AED009843A72}"/>
              </a:ext>
            </a:extLst>
          </p:cNvPr>
          <p:cNvCxnSpPr/>
          <p:nvPr/>
        </p:nvCxnSpPr>
        <p:spPr>
          <a:xfrm>
            <a:off x="2514601" y="2537283"/>
            <a:ext cx="1202266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557CC50-8097-AC4C-B7F0-0AA27B5B4F92}"/>
              </a:ext>
            </a:extLst>
          </p:cNvPr>
          <p:cNvSpPr/>
          <p:nvPr/>
        </p:nvSpPr>
        <p:spPr>
          <a:xfrm>
            <a:off x="203198" y="3469869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i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REST-Aufrufe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(1x je Project)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C2724E8-440F-0543-B452-8493987D9063}"/>
              </a:ext>
            </a:extLst>
          </p:cNvPr>
          <p:cNvCxnSpPr/>
          <p:nvPr/>
        </p:nvCxnSpPr>
        <p:spPr>
          <a:xfrm>
            <a:off x="2514601" y="3656080"/>
            <a:ext cx="1202266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21758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DataSources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können für den Zugriff auf externe Systeme verwendet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Können Daten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REST-Service, Datenbank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Fertige Implementierung für REST-Services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Community-Implementierungen u.a. für SQL</a:t>
            </a:r>
          </a:p>
        </p:txBody>
      </p:sp>
    </p:spTree>
    <p:extLst>
      <p:ext uri="{BB962C8B-B14F-4D97-AF65-F5344CB8AC3E}">
        <p14:creationId xmlns:p14="http://schemas.microsoft.com/office/powerpoint/2010/main" val="968367209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r>
              <a:rPr lang="de-DE" dirty="0"/>
              <a:t> für Datenbanken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8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Zugriff auf Datenbank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23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 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http://localhost:4080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D95029E-EC82-6742-BA6D-B002BF0DF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r>
              <a:rPr lang="de-DE" dirty="0"/>
              <a:t> für Datenbanken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1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Zugriff auf Datenbank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keine Standard-Lösung von Apollo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Datenbank in unserer Anwendung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ProjectSQLiteDataSource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hämdsärmlig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naiv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Caching, keine optimierten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echten Leben bitte "bessere" Implementierung verwenden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These von Apollo: Zugriff auf REST deutlich öfter als auf Datenbank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Weil per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"aggregiert"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96199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r>
              <a:rPr lang="de-DE" dirty="0"/>
              <a:t> für Datenbanken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58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Zugriff auf Datenbank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keine Standard-Lösung von Apollo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Datenbank in unserer Anwendung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ProjectSQLiteDataSource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hämdsärmlig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naiv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Caching, keine optimierten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echten Leben bitte "bessere" Implementierung verwenden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These von Apollo: Zugriff auf REST deutlich öfter als auf Datenbank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Weil per 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"aggregiert"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zu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DBs: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https://www.prisma.io/graphql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079941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www.apollographql.com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/apollo-server/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data-sources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Fester Bestandteil von Apollo (apollo-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-rest)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Demo: Data Source (40_...)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Demo Cache-Header (in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anpassen)</a:t>
            </a:r>
          </a:p>
        </p:txBody>
      </p:sp>
    </p:spTree>
    <p:extLst>
      <p:ext uri="{BB962C8B-B14F-4D97-AF65-F5344CB8AC3E}">
        <p14:creationId xmlns:p14="http://schemas.microsoft.com/office/powerpoint/2010/main" val="147198886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www.apollographql.com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/apollo-server/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data-sources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Fester Bestandteil von Apollo (apollo-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-rest)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Demo: Data Source (40_...)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Demo Cache-Header (in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anpassen)</a:t>
            </a:r>
          </a:p>
        </p:txBody>
      </p:sp>
    </p:spTree>
    <p:extLst>
      <p:ext uri="{BB962C8B-B14F-4D97-AF65-F5344CB8AC3E}">
        <p14:creationId xmlns:p14="http://schemas.microsoft.com/office/powerpoint/2010/main" val="42804662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www.apollographql.com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/apollo-server/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data-sources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Fester Bestandteil von Apollo (apollo-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-rest)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CBC8A70-2317-6847-89CE-FAF95C4C0CCF}"/>
              </a:ext>
            </a:extLst>
          </p:cNvPr>
          <p:cNvSpPr/>
          <p:nvPr/>
        </p:nvSpPr>
        <p:spPr>
          <a:xfrm>
            <a:off x="3094568" y="2272129"/>
            <a:ext cx="7294033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("apollo-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-rest");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constructor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super();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9DB929A-A581-2E42-928E-B9A7B3BED971}"/>
              </a:ext>
            </a:extLst>
          </p:cNvPr>
          <p:cNvSpPr/>
          <p:nvPr/>
        </p:nvSpPr>
        <p:spPr>
          <a:xfrm>
            <a:off x="203200" y="26802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 definieren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243F4591-DEF5-ED4D-A69E-1371909823F6}"/>
              </a:ext>
            </a:extLst>
          </p:cNvPr>
          <p:cNvCxnSpPr>
            <a:cxnSpLocks/>
          </p:cNvCxnSpPr>
          <p:nvPr/>
        </p:nvCxnSpPr>
        <p:spPr>
          <a:xfrm>
            <a:off x="1913469" y="2869566"/>
            <a:ext cx="1062996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74630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www.apollographql.com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/apollo-server/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data-sources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Fester Bestandteil von Apollo (apollo-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-rest)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CBC8A70-2317-6847-89CE-FAF95C4C0CCF}"/>
              </a:ext>
            </a:extLst>
          </p:cNvPr>
          <p:cNvSpPr/>
          <p:nvPr/>
        </p:nvSpPr>
        <p:spPr>
          <a:xfrm>
            <a:off x="3094568" y="2272129"/>
            <a:ext cx="7294033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("apollo-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-rest");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constructor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super();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baseURL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"http://localhost:4010/";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9DB929A-A581-2E42-928E-B9A7B3BED971}"/>
              </a:ext>
            </a:extLst>
          </p:cNvPr>
          <p:cNvSpPr/>
          <p:nvPr/>
        </p:nvSpPr>
        <p:spPr>
          <a:xfrm>
            <a:off x="203200" y="26802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 definieren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243F4591-DEF5-ED4D-A69E-1371909823F6}"/>
              </a:ext>
            </a:extLst>
          </p:cNvPr>
          <p:cNvCxnSpPr>
            <a:cxnSpLocks/>
          </p:cNvCxnSpPr>
          <p:nvPr/>
        </p:nvCxnSpPr>
        <p:spPr>
          <a:xfrm>
            <a:off x="1913469" y="2869566"/>
            <a:ext cx="1062996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CB1F7EB-48B7-584E-A9F2-E8E92B4E1FD8}"/>
              </a:ext>
            </a:extLst>
          </p:cNvPr>
          <p:cNvSpPr/>
          <p:nvPr/>
        </p:nvSpPr>
        <p:spPr>
          <a:xfrm>
            <a:off x="203200" y="3300990"/>
            <a:ext cx="2891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URL des Services</a:t>
            </a:r>
          </a:p>
          <a:p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(kann auch dynamisch gesetzt werden)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32CE721C-8F03-AF4A-B646-5AEE5B1BD447}"/>
              </a:ext>
            </a:extLst>
          </p:cNvPr>
          <p:cNvCxnSpPr>
            <a:cxnSpLocks/>
          </p:cNvCxnSpPr>
          <p:nvPr/>
        </p:nvCxnSpPr>
        <p:spPr>
          <a:xfrm>
            <a:off x="1845733" y="3498784"/>
            <a:ext cx="1617137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1592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www.apollographql.com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/apollo-server/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data-sources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Fester Bestandteil von Apollo (apollo-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-rest)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CBC8A70-2317-6847-89CE-FAF95C4C0CCF}"/>
              </a:ext>
            </a:extLst>
          </p:cNvPr>
          <p:cNvSpPr/>
          <p:nvPr/>
        </p:nvSpPr>
        <p:spPr>
          <a:xfrm>
            <a:off x="3094568" y="2272129"/>
            <a:ext cx="7294033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("apollo-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-rest");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RESTDataSource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constructor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super();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baseURL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"http://localhost:4010/";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listAllUsers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getUser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getStatusCode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=== 404)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null;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9DB929A-A581-2E42-928E-B9A7B3BED971}"/>
              </a:ext>
            </a:extLst>
          </p:cNvPr>
          <p:cNvSpPr/>
          <p:nvPr/>
        </p:nvSpPr>
        <p:spPr>
          <a:xfrm>
            <a:off x="203200" y="26802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 definieren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243F4591-DEF5-ED4D-A69E-1371909823F6}"/>
              </a:ext>
            </a:extLst>
          </p:cNvPr>
          <p:cNvCxnSpPr>
            <a:cxnSpLocks/>
          </p:cNvCxnSpPr>
          <p:nvPr/>
        </p:nvCxnSpPr>
        <p:spPr>
          <a:xfrm>
            <a:off x="1913469" y="2869566"/>
            <a:ext cx="1062996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CB1F7EB-48B7-584E-A9F2-E8E92B4E1FD8}"/>
              </a:ext>
            </a:extLst>
          </p:cNvPr>
          <p:cNvSpPr/>
          <p:nvPr/>
        </p:nvSpPr>
        <p:spPr>
          <a:xfrm>
            <a:off x="203200" y="3300990"/>
            <a:ext cx="2891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URL des Services</a:t>
            </a:r>
          </a:p>
          <a:p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(kann auch dynamisch gesetzt werden)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32CE721C-8F03-AF4A-B646-5AEE5B1BD447}"/>
              </a:ext>
            </a:extLst>
          </p:cNvPr>
          <p:cNvCxnSpPr>
            <a:cxnSpLocks/>
          </p:cNvCxnSpPr>
          <p:nvPr/>
        </p:nvCxnSpPr>
        <p:spPr>
          <a:xfrm>
            <a:off x="1845733" y="3498784"/>
            <a:ext cx="1617137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39FAA609-6BE8-ED4A-BF72-88ADEFED7A8E}"/>
              </a:ext>
            </a:extLst>
          </p:cNvPr>
          <p:cNvSpPr/>
          <p:nvPr/>
        </p:nvSpPr>
        <p:spPr>
          <a:xfrm>
            <a:off x="203200" y="4150253"/>
            <a:ext cx="289136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Zugriff auf Service</a:t>
            </a:r>
          </a:p>
          <a:p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(auch </a:t>
            </a:r>
            <a:r>
              <a:rPr lang="de-DE" sz="12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post</a:t>
            </a:r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, </a:t>
            </a:r>
            <a:r>
              <a:rPr lang="de-DE" sz="12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delete</a:t>
            </a:r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, ... möglich)</a:t>
            </a:r>
          </a:p>
          <a:p>
            <a:endParaRPr lang="de-DE" sz="1200" dirty="0">
              <a:solidFill>
                <a:srgbClr val="025249"/>
              </a:solidFill>
              <a:latin typeface="Source Sans Pro Light" panose="020B04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75EAFE38-7CFE-C045-934D-770B90634D61}"/>
              </a:ext>
            </a:extLst>
          </p:cNvPr>
          <p:cNvCxnSpPr>
            <a:cxnSpLocks/>
          </p:cNvCxnSpPr>
          <p:nvPr/>
        </p:nvCxnSpPr>
        <p:spPr>
          <a:xfrm>
            <a:off x="2057401" y="4339580"/>
            <a:ext cx="1405469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87D5547-F2D8-3444-9FDC-3DAB9DF524F8}"/>
              </a:ext>
            </a:extLst>
          </p:cNvPr>
          <p:cNvCxnSpPr>
            <a:cxnSpLocks/>
          </p:cNvCxnSpPr>
          <p:nvPr/>
        </p:nvCxnSpPr>
        <p:spPr>
          <a:xfrm>
            <a:off x="2057401" y="4339580"/>
            <a:ext cx="1320799" cy="840796"/>
          </a:xfrm>
          <a:prstGeom prst="line">
            <a:avLst/>
          </a:prstGeom>
          <a:ln w="63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196E80D-67FC-4B4F-A16B-E4EB89B8B0A7}"/>
              </a:ext>
            </a:extLst>
          </p:cNvPr>
          <p:cNvSpPr/>
          <p:nvPr/>
        </p:nvSpPr>
        <p:spPr>
          <a:xfrm>
            <a:off x="7463365" y="4209765"/>
            <a:ext cx="28913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(GET http://localhost:4010/</a:t>
            </a:r>
            <a:r>
              <a:rPr lang="de-DE" sz="12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users</a:t>
            </a:r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  <a:p>
            <a:endParaRPr lang="de-DE" sz="1200" dirty="0">
              <a:solidFill>
                <a:srgbClr val="025249"/>
              </a:solidFill>
              <a:latin typeface="Source Sans Pro Light" panose="020B0403030403020204" pitchFamily="34" charset="77"/>
              <a:ea typeface="Source Sans Pro Semibold" charset="0"/>
              <a:cs typeface="Source Sans Pro Semibold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A966668-6E30-B84D-9CF7-F5511C3B53D9}"/>
              </a:ext>
            </a:extLst>
          </p:cNvPr>
          <p:cNvSpPr/>
          <p:nvPr/>
        </p:nvSpPr>
        <p:spPr>
          <a:xfrm>
            <a:off x="7463365" y="5072217"/>
            <a:ext cx="28913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(GET http://localhost:4010/</a:t>
            </a:r>
            <a:r>
              <a:rPr lang="de-DE" sz="12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users</a:t>
            </a:r>
            <a:r>
              <a:rPr lang="de-DE" sz="12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/ID)</a:t>
            </a:r>
          </a:p>
          <a:p>
            <a:endParaRPr lang="de-DE" sz="1200" dirty="0">
              <a:solidFill>
                <a:srgbClr val="025249"/>
              </a:solidFill>
              <a:latin typeface="Source Sans Pro Light" panose="020B04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B1B02643-0DE8-4C40-8859-0607940C228A}"/>
              </a:ext>
            </a:extLst>
          </p:cNvPr>
          <p:cNvCxnSpPr>
            <a:cxnSpLocks/>
          </p:cNvCxnSpPr>
          <p:nvPr/>
        </p:nvCxnSpPr>
        <p:spPr>
          <a:xfrm>
            <a:off x="7063273" y="4339580"/>
            <a:ext cx="400092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8AC7D7EE-A780-704D-89DC-79D5B46EB3DF}"/>
              </a:ext>
            </a:extLst>
          </p:cNvPr>
          <p:cNvCxnSpPr>
            <a:cxnSpLocks/>
          </p:cNvCxnSpPr>
          <p:nvPr/>
        </p:nvCxnSpPr>
        <p:spPr>
          <a:xfrm>
            <a:off x="7072604" y="5208369"/>
            <a:ext cx="400092" cy="0"/>
          </a:xfrm>
          <a:prstGeom prst="line">
            <a:avLst/>
          </a:prstGeom>
          <a:ln w="6350">
            <a:solidFill>
              <a:srgbClr val="9E60B8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164749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 URL wird im Konstruktor gesetzt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fachlichen Methoden werden die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Ausführen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-Bibliothek genutzt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Entsprechende Methoden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this.get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this.post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this.delete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 Header und Payload können ebenfalls gesetzt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0179802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Bereistellen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pro Query-Ausführung erzeugt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-Konfiguration am Server bekannt gemacht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dann automatisch über Kontext zur Verfügung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444881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DataSources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85868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DataSources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Bereitstellen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pro Query-Ausführung erzeugt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-Konfiguration am Server bekannt gemacht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dann automatisch über Kontext zur Verfügung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UserDataSource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dataSources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494207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Server-Konfiguration</a:t>
            </a:r>
          </a:p>
        </p:txBody>
      </p:sp>
    </p:spTree>
    <p:extLst>
      <p:ext uri="{BB962C8B-B14F-4D97-AF65-F5344CB8AC3E}">
        <p14:creationId xmlns:p14="http://schemas.microsoft.com/office/powerpoint/2010/main" val="1026193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Playground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5CDAEF6-71B4-D844-9E6B-2FC4781C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5903" y="243116"/>
            <a:ext cx="6774193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190697" y="5628992"/>
            <a:ext cx="33831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https://github.com/prisma/graphql-playground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Zugriff 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stehen unter dem Key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in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Kontext zur Verfügung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(_, __, {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dataSources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projectDataSource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.getProjects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905515270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Source: Laufzeitverhalten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3429001" y="1838738"/>
            <a:ext cx="8322733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(_, __, { 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projectDataSource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.getAllProjects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Project: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__, {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dataSources.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userDataSource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.getUser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._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A89A63F-2E8A-304C-8CCF-49B741D7E5C6}"/>
              </a:ext>
            </a:extLst>
          </p:cNvPr>
          <p:cNvSpPr/>
          <p:nvPr/>
        </p:nvSpPr>
        <p:spPr>
          <a:xfrm>
            <a:off x="203200" y="1835361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4296430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Ergebnisse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die Rest-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mehrfach mit selber URL aufgerufen, wird das Ergebnis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HTTP Aufrufe eingespart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605841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Ergebnisse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die Rest-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mehrfach mit selber URL aufgerufen, wird das Ergebnis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HTTP Aufrufe eingespart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Zusätzlich: Caching der Antwort gemäß cache-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Header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 kann Cache-Dauer bestimmen (HTTP Standard)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4553928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REST </a:t>
            </a:r>
            <a:r>
              <a:rPr lang="de-DE" dirty="0" err="1"/>
              <a:t>DataSource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Data Source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Ergebnisse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die Rest-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mehrfach mit selber URL aufgerufen, wird das Ergebnis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HTTP Aufrufe eingespart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Zusätzlich: Caching der Antwort gemäß cache-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Header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 kann Cache-Dauer bestimmen (HTTP Standard)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(mehrere Aufrufe zusammenfassen)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Geht auch, muss der Remote-Service aber unterstützen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Typische Implementierung: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hlinkClick r:id="rId3"/>
              </a:rPr>
              <a:t>https://github.com/graphql/dataloader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43049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82667" cy="532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REST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verwenden, die Implementierung ist fertig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Modul befindet sich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UserRESTDataSource.js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die Klasse heißt ebenfalls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UserRESTDataSource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Passe die Konfiguration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und füge eine Instanz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UserRESTDataSource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bei jedem Request hinzu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Verwende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DataSource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project.js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task.js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einen Query aus, der alle Projekte, mit ihren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Ownern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allen ihren Tasks samt ihren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Assginees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liest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Wie viele Aufrufe werden durchgeführt?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Konsole vom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Apollo Server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(optional) Übung 4: Data Source verwenden</a:t>
            </a:r>
          </a:p>
        </p:txBody>
      </p:sp>
    </p:spTree>
    <p:extLst>
      <p:ext uri="{BB962C8B-B14F-4D97-AF65-F5344CB8AC3E}">
        <p14:creationId xmlns:p14="http://schemas.microsoft.com/office/powerpoint/2010/main" val="168916117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dirty="0"/>
              <a:t>😊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344604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98953" y="3944979"/>
            <a:ext cx="9308091" cy="155822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Repository: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-apollo-workshop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Fragen und 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Project Beispiel Anwendung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40C98B-4725-CD48-99DF-DD0C8D776609}"/>
              </a:ext>
            </a:extLst>
          </p:cNvPr>
          <p:cNvSpPr txBox="1"/>
          <p:nvPr/>
        </p:nvSpPr>
        <p:spPr>
          <a:xfrm>
            <a:off x="7385758" y="5468636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REST Endpunkt: http://localhost:4010</a:t>
            </a: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endParaRPr lang="de-DE" sz="1200" dirty="0">
              <a:solidFill>
                <a:srgbClr val="41719C"/>
              </a:solidFill>
              <a:latin typeface="Source Sans Pro Light" panose="020B0403030403020204" pitchFamily="34" charset="77"/>
            </a:endParaRPr>
          </a:p>
          <a:p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       /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users</a:t>
            </a:r>
            <a:r>
              <a:rPr lang="de-DE" sz="1200" dirty="0">
                <a:solidFill>
                  <a:srgbClr val="41719C"/>
                </a:solidFill>
                <a:latin typeface="Source Sans Pro Light" panose="020B0403030403020204" pitchFamily="34" charset="77"/>
              </a:rPr>
              <a:t>/:</a:t>
            </a:r>
            <a:r>
              <a:rPr lang="de-DE" sz="1200" dirty="0" err="1">
                <a:solidFill>
                  <a:srgbClr val="41719C"/>
                </a:solidFill>
                <a:latin typeface="Source Sans Pro Light" panose="020B0403030403020204" pitchFamily="34" charset="77"/>
              </a:rPr>
              <a:t>id</a:t>
            </a:r>
            <a:endParaRPr lang="de-DE" sz="1200" dirty="0">
              <a:solidFill>
                <a:srgbClr val="41719C"/>
              </a:solidFill>
              <a:latin typeface="Source Sans Pro Light" panose="020B0403030403020204" pitchFamily="34" charset="77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8C4E984-D6C5-4C47-9A0A-6C9314238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81" y="1965816"/>
            <a:ext cx="8215704" cy="350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485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B5B526B-8786-EF42-AD4D-226542752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3666066"/>
            <a:ext cx="70866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ist nur ein kleiner (?) Teil im Stack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nur die Sprache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unterstützt bei der 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aber: viele, viele Fragen/Entscheidungen sind Projekt-abhängig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hat auch Konsequenzen für diese Schulung!</a:t>
            </a:r>
          </a:p>
        </p:txBody>
      </p:sp>
    </p:spTree>
    <p:extLst>
      <p:ext uri="{BB962C8B-B14F-4D97-AF65-F5344CB8AC3E}">
        <p14:creationId xmlns:p14="http://schemas.microsoft.com/office/powerpoint/2010/main" val="408804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</a:t>
            </a:r>
            <a:r>
              <a:rPr lang="de-DE" dirty="0" err="1"/>
              <a:t>GraphQL</a:t>
            </a:r>
            <a:r>
              <a:rPr lang="de-DE" dirty="0"/>
              <a:t>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Software-Architekt und -Entwickler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Fragmente: Wiederverwendbare Sub-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2935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Fragmente: Wiederverwendbare Sub-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61030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Fragmente: Wiederverwendbare Sub-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39F60EA-8165-2249-B37B-2AD6F16E15AC}"/>
              </a:ext>
            </a:extLst>
          </p:cNvPr>
          <p:cNvSpPr/>
          <p:nvPr/>
        </p:nvSpPr>
        <p:spPr>
          <a:xfrm>
            <a:off x="2608475" y="2222159"/>
            <a:ext cx="4953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on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assignee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...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UserWithIdAndName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6B20FE9-CD75-6646-9503-5D583D074F6F}"/>
              </a:ext>
            </a:extLst>
          </p:cNvPr>
          <p:cNvSpPr/>
          <p:nvPr/>
        </p:nvSpPr>
        <p:spPr>
          <a:xfrm>
            <a:off x="849612" y="3921954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07D39D2-417A-DB44-AC3A-BE5F4AB4B8B8}"/>
              </a:ext>
            </a:extLst>
          </p:cNvPr>
          <p:cNvCxnSpPr>
            <a:cxnSpLocks/>
          </p:cNvCxnSpPr>
          <p:nvPr/>
        </p:nvCxnSpPr>
        <p:spPr>
          <a:xfrm flipH="1" flipV="1">
            <a:off x="1484722" y="4091231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CA385A29-FF79-1A4F-91B1-3D650772C6E3}"/>
              </a:ext>
            </a:extLst>
          </p:cNvPr>
          <p:cNvSpPr/>
          <p:nvPr/>
        </p:nvSpPr>
        <p:spPr>
          <a:xfrm>
            <a:off x="859039" y="4996610"/>
            <a:ext cx="63511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User!</a:t>
            </a:r>
            <a:endParaRPr lang="de-DE" dirty="0"/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C736286-98EE-EB47-8F28-D6C1CFC9ADA3}"/>
              </a:ext>
            </a:extLst>
          </p:cNvPr>
          <p:cNvCxnSpPr>
            <a:cxnSpLocks/>
          </p:cNvCxnSpPr>
          <p:nvPr/>
        </p:nvCxnSpPr>
        <p:spPr>
          <a:xfrm flipH="1" flipV="1">
            <a:off x="1494149" y="5165887"/>
            <a:ext cx="1563503" cy="1"/>
          </a:xfrm>
          <a:prstGeom prst="straightConnector1">
            <a:avLst/>
          </a:prstGeom>
          <a:ln w="12700">
            <a:solidFill>
              <a:srgbClr val="025249"/>
            </a:solidFill>
            <a:prstDash val="sysDash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9392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Fragmente: Wiederverwendbare Sub-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AD4982DD-5E3F-EA49-BF70-DA7B11EBC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831" y="2529729"/>
            <a:ext cx="6380375" cy="376691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7D9823BF-4F10-944E-9A6B-E249E7A3A71D}"/>
              </a:ext>
            </a:extLst>
          </p:cNvPr>
          <p:cNvCxnSpPr>
            <a:cxnSpLocks/>
          </p:cNvCxnSpPr>
          <p:nvPr/>
        </p:nvCxnSpPr>
        <p:spPr>
          <a:xfrm flipH="1">
            <a:off x="3676455" y="4166647"/>
            <a:ext cx="1819372" cy="443059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2F82E328-26BD-9E4E-924A-4FCE7097F888}"/>
              </a:ext>
            </a:extLst>
          </p:cNvPr>
          <p:cNvCxnSpPr>
            <a:cxnSpLocks/>
          </p:cNvCxnSpPr>
          <p:nvPr/>
        </p:nvCxnSpPr>
        <p:spPr>
          <a:xfrm flipH="1">
            <a:off x="3742442" y="4892511"/>
            <a:ext cx="2017335" cy="339364"/>
          </a:xfrm>
          <a:prstGeom prst="straightConnector1">
            <a:avLst/>
          </a:prstGeom>
          <a:ln w="19050">
            <a:solidFill>
              <a:srgbClr val="EF7D1D"/>
            </a:solidFill>
            <a:prstDash val="sysDash"/>
            <a:headEnd type="triangle" w="med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526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Variablen können in einem Query für Platzhalter verwendet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Ähnlich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Statement in SQL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Variablen werden in einem separaten Objekt an den Server geschickt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91917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Variablen können in einem Query für Platzhalter verwendet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Ähnlich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Prepared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Statement in SQL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Variablen werden in einem separaten Objekt an den Server geschickt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!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31248B6-EC3E-2C49-BE1E-D10E17F178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55" y="3315918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469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CD3273D-A6F6-7745-8A4D-27AE2C5FB8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1275" y="2755899"/>
            <a:ext cx="4882367" cy="386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2380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7AB8DD-D618-4C42-91C0-9B1DFF2CF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6733" y="2914650"/>
            <a:ext cx="5008172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845957" y="420867"/>
            <a:ext cx="82141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...und ihr?</a:t>
            </a: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1689534"/>
            <a:ext cx="9906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Bitte stellt euch kur vor: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was ist Euer technischer Hintergrund?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habt ihr bereits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-Erfahrung?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Erwartungen, Fragen für heute?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55F0BF17-1728-2F46-9053-242B63FB2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96279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Übung: </a:t>
            </a:r>
            <a:r>
              <a:rPr lang="de-DE" dirty="0" err="1">
                <a:solidFill>
                  <a:srgbClr val="D4EBE9"/>
                </a:solidFill>
              </a:rPr>
              <a:t>Queries</a:t>
            </a:r>
            <a:r>
              <a:rPr lang="de-DE" dirty="0">
                <a:solidFill>
                  <a:srgbClr val="D4EBE9"/>
                </a:solidFill>
              </a:rPr>
              <a:t> ausführen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Mach dich mit dem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der Query-Sprache vertraut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1005EFB-CEA8-0649-8079-A9A3DE273175}"/>
              </a:ext>
            </a:extLst>
          </p:cNvPr>
          <p:cNvSpPr txBox="1"/>
          <p:nvPr/>
        </p:nvSpPr>
        <p:spPr>
          <a:xfrm>
            <a:off x="203200" y="1601794"/>
            <a:ext cx="9499600" cy="539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Öffne den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 meinem Computer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b="1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URL im Chat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Mach' dich mit der API der Projektverwaltung App vertraut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Führe einen Query aus, mit dem Du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Projekte und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Benutzer (insb. jeweils die IDs) erhältst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Such dir eins der bestehenden Projekte aus und führe eine Mutation aus, mit der Du eine neue Aufgabe einem bestehenden Projekt hinzufügst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Bitte hebe deine Hand in Teams, wenn Du fertig bist 🙋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742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(bei Apollo: /, sonst meist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http://localhost:4000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drei Feldern auf Root-Ebene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wie gesehen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159667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Fehler, die während der Verarbeitung aufgetreten sind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trotzdem in der Regel HTTP 200 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869928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extensions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proprietäre Erweiterungen von GraphQL Frameworks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Trace-Informationen von Apollo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417403"/>
            <a:ext cx="869594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68060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Aussage, wo unsere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angefragten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Daten können aus unterschiedlichen Quellen kommen</a:t>
            </a: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71" y="3429000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3873119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Zeitplan...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95634"/>
            <a:ext cx="9499600" cy="55238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19. Mai, 9:00 – 13:00 </a:t>
            </a: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20. Mai, 9:00 – 13:00</a:t>
            </a: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GraphQL Server mit Apollo GraphQL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>
                <a:solidFill>
                  <a:srgbClr val="025249"/>
                </a:solidFill>
              </a:rPr>
              <a:t>25. Mai, 9:00 – 13:00</a:t>
            </a: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GraphQL Clients mit Apollo (Beispiel: React)</a:t>
            </a:r>
          </a:p>
          <a:p>
            <a:pPr marL="0" indent="0" algn="ctr">
              <a:buNone/>
            </a:pPr>
            <a:endParaRPr lang="de-DE" b="0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b="0" dirty="0">
                <a:solidFill>
                  <a:srgbClr val="025249"/>
                </a:solidFill>
              </a:rPr>
              <a:t>Zwischendurch: Pausen </a:t>
            </a: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☕️ 😴</a:t>
            </a:r>
          </a:p>
          <a:p>
            <a:pPr marL="0" indent="0" algn="ctr">
              <a:buNone/>
            </a:pPr>
            <a:endParaRPr lang="de-DE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buNone/>
            </a:pPr>
            <a:r>
              <a:rPr lang="de-DE" u="sng" dirty="0">
                <a:latin typeface="Calibri" panose="020F0502020204030204" pitchFamily="34" charset="0"/>
                <a:cs typeface="Calibri" panose="020F0502020204030204" pitchFamily="34" charset="0"/>
              </a:rPr>
              <a:t>Jederzeit:</a:t>
            </a:r>
          </a:p>
          <a:p>
            <a:pPr marL="0" indent="0" algn="ctr">
              <a:buNone/>
            </a:pP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Fragen, Diskussionen, Meinungen</a:t>
            </a:r>
          </a:p>
          <a:p>
            <a:pPr marL="0" indent="0" algn="ctr">
              <a:buNone/>
            </a:pPr>
            <a:r>
              <a:rPr lang="de-DE" dirty="0">
                <a:latin typeface="Calibri" panose="020F0502020204030204" pitchFamily="34" charset="0"/>
                <a:cs typeface="Calibri" panose="020F0502020204030204" pitchFamily="34" charset="0"/>
              </a:rPr>
              <a:t>Beteiligt Euch per Chat oder Audio</a:t>
            </a:r>
          </a:p>
          <a:p>
            <a:pPr marL="0" indent="0" algn="ctr">
              <a:buNone/>
            </a:pPr>
            <a:endParaRPr lang="de-DE" b="0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51080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>
                <a:solidFill>
                  <a:srgbClr val="9E60B8"/>
                </a:solidFill>
                <a:latin typeface="Source Sans Pro" panose="020B0503030403020204" pitchFamily="34" charset="77"/>
              </a:rPr>
              <a:t>Apollo </a:t>
            </a:r>
            <a:r>
              <a:rPr lang="de-DE" sz="2800" i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9E60B8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i="1" dirty="0">
                <a:solidFill>
                  <a:srgbClr val="9E60B8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industry</a:t>
            </a:r>
            <a:r>
              <a:rPr lang="de-DE" sz="2800" i="1" dirty="0">
                <a:solidFill>
                  <a:srgbClr val="9E60B8"/>
                </a:solidFill>
                <a:latin typeface="Source Sans Pro" panose="020B0503030403020204" pitchFamily="34" charset="77"/>
              </a:rPr>
              <a:t>-standard GraphQL </a:t>
            </a:r>
            <a:r>
              <a:rPr lang="de-DE" sz="2800" i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providing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layer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connects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modern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cloud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www.apollographql.com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13678091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1365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GraphQL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"All-inclusive"-Lösung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Eingebauter Webserver  plus Adapter (Connect, Express,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Query Ausführung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Zusammenführen verschiedener GraphQL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9C1342-1D82-3B43-94D8-8E9C98F892EA}"/>
              </a:ext>
            </a:extLst>
          </p:cNvPr>
          <p:cNvSpPr/>
          <p:nvPr/>
        </p:nvSpPr>
        <p:spPr>
          <a:xfrm>
            <a:off x="643338" y="487535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200301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Konfiguration und Start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läuft auf Port 4000 für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77"/>
              </a:rPr>
              <a:t>und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Das ist bei anderen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-Frameworks anders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1CA7293-C550-044C-97BE-4733D2F805F1}"/>
              </a:ext>
            </a:extLst>
          </p:cNvPr>
          <p:cNvSpPr/>
          <p:nvPr/>
        </p:nvSpPr>
        <p:spPr>
          <a:xfrm>
            <a:off x="2861734" y="2995347"/>
            <a:ext cx="6688666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typeDefs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...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then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info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console.log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</a:t>
            </a:r>
            <a:r>
              <a:rPr lang="de-DE" sz="16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Running</a:t>
            </a:r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"))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9C1342-1D82-3B43-94D8-8E9C98F892EA}"/>
              </a:ext>
            </a:extLst>
          </p:cNvPr>
          <p:cNvSpPr/>
          <p:nvPr/>
        </p:nvSpPr>
        <p:spPr>
          <a:xfrm>
            <a:off x="643338" y="4875353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402D07C-A72D-D646-ADFC-4D2F80EFE5F6}"/>
              </a:ext>
            </a:extLst>
          </p:cNvPr>
          <p:cNvSpPr txBox="1"/>
          <p:nvPr/>
        </p:nvSpPr>
        <p:spPr>
          <a:xfrm>
            <a:off x="355600" y="3700239"/>
            <a:ext cx="19575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Konfiguration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17C1184-1264-2849-BD4F-EB98739333F4}"/>
              </a:ext>
            </a:extLst>
          </p:cNvPr>
          <p:cNvSpPr txBox="1"/>
          <p:nvPr/>
        </p:nvSpPr>
        <p:spPr>
          <a:xfrm>
            <a:off x="225261" y="5496470"/>
            <a:ext cx="2362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>
                <a:solidFill>
                  <a:srgbClr val="41719C"/>
                </a:solidFill>
                <a:latin typeface="Source Sans Pro" charset="0"/>
              </a:rPr>
              <a:t>Server Start</a:t>
            </a:r>
          </a:p>
        </p:txBody>
      </p:sp>
    </p:spTree>
    <p:extLst>
      <p:ext uri="{BB962C8B-B14F-4D97-AF65-F5344CB8AC3E}">
        <p14:creationId xmlns:p14="http://schemas.microsoft.com/office/powerpoint/2010/main" val="41176041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Zugriff auf (externe) Daten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 konfigurieren und starten (wie gesehen)</a:t>
            </a: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231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6431398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>
            <a:off x="4472448" y="2566938"/>
            <a:ext cx="19589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431397" y="29618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>
            <a:off x="6208146" y="3155464"/>
            <a:ext cx="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564955E-7C2D-0242-BEC3-99198E3E83AF}"/>
              </a:ext>
            </a:extLst>
          </p:cNvPr>
          <p:cNvCxnSpPr>
            <a:cxnSpLocks/>
          </p:cNvCxnSpPr>
          <p:nvPr/>
        </p:nvCxnSpPr>
        <p:spPr>
          <a:xfrm flipH="1">
            <a:off x="6089515" y="3117029"/>
            <a:ext cx="34188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EAEC526C-6EBB-D44D-8823-537D1A763451}"/>
              </a:ext>
            </a:extLst>
          </p:cNvPr>
          <p:cNvSpPr/>
          <p:nvPr/>
        </p:nvSpPr>
        <p:spPr>
          <a:xfrm>
            <a:off x="203200" y="4824569"/>
            <a:ext cx="9151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u="sng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Eingebaute skalare Typen: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Float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 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(wird als String gelesen und geschrieben. Wert wird in der Anwendung nicht "interpretiert")</a:t>
            </a:r>
          </a:p>
        </p:txBody>
      </p:sp>
    </p:spTree>
    <p:extLst>
      <p:ext uri="{BB962C8B-B14F-4D97-AF65-F5344CB8AC3E}">
        <p14:creationId xmlns:p14="http://schemas.microsoft.com/office/powerpoint/2010/main" val="29603704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21804" y="3599946"/>
            <a:ext cx="403043" cy="93314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91470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[Task!]!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033363" y="352332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540506" y="3663419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914088" y="6132133"/>
            <a:ext cx="2187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132886" y="3920247"/>
            <a:ext cx="0" cy="221188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58861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4797817" y="428606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>
            <a:off x="5229221" y="4088645"/>
            <a:ext cx="0" cy="2498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24CE2559-0610-624D-886E-E1000AB00061}"/>
              </a:ext>
            </a:extLst>
          </p:cNvPr>
          <p:cNvSpPr/>
          <p:nvPr/>
        </p:nvSpPr>
        <p:spPr>
          <a:xfrm>
            <a:off x="3934136" y="3802558"/>
            <a:ext cx="1727362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5769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</a:rPr>
              <a:t>GraphQL Grundlagen und Abfragesprache</a:t>
            </a:r>
          </a:p>
          <a:p>
            <a:pPr marL="457200" indent="-457200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de-DE" dirty="0">
                <a:solidFill>
                  <a:srgbClr val="025249"/>
                </a:solidFill>
              </a:rPr>
              <a:t>Backend mit Apollo Server:</a:t>
            </a:r>
          </a:p>
          <a:p>
            <a:r>
              <a:rPr lang="de-DE" b="0" dirty="0">
                <a:solidFill>
                  <a:srgbClr val="025249"/>
                </a:solidFill>
              </a:rPr>
              <a:t>Schema</a:t>
            </a:r>
          </a:p>
          <a:p>
            <a:r>
              <a:rPr lang="de-DE" b="0" dirty="0" err="1">
                <a:solidFill>
                  <a:srgbClr val="025249"/>
                </a:solidFill>
              </a:rPr>
              <a:t>Resolver</a:t>
            </a:r>
            <a:endParaRPr lang="de-DE" b="0" dirty="0">
              <a:solidFill>
                <a:srgbClr val="025249"/>
              </a:solidFill>
            </a:endParaRPr>
          </a:p>
          <a:p>
            <a:endParaRPr lang="de-DE" b="0" dirty="0">
              <a:solidFill>
                <a:srgbClr val="025249"/>
              </a:solidFill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de-DE" dirty="0">
                <a:solidFill>
                  <a:srgbClr val="025249"/>
                </a:solidFill>
              </a:rPr>
              <a:t>Zugriff auf Datenbank und REST-APIs</a:t>
            </a:r>
          </a:p>
          <a:p>
            <a:pPr marL="457200" indent="-457200">
              <a:buFont typeface="+mj-lt"/>
              <a:buAutoNum type="arabicPeriod" startAt="3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>
              <a:buFont typeface="+mj-lt"/>
              <a:buAutoNum type="arabicPeriod" startAt="3"/>
            </a:pPr>
            <a:r>
              <a:rPr lang="de-DE" dirty="0">
                <a:solidFill>
                  <a:srgbClr val="025249"/>
                </a:solidFill>
              </a:rPr>
              <a:t>Offene Fragen, Q&amp;A, Diskussionen, ...</a:t>
            </a:r>
          </a:p>
          <a:p>
            <a:pPr marL="0" indent="0">
              <a:buNone/>
            </a:pPr>
            <a:endParaRPr lang="de-DE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9845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5286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1862206" y="2108441"/>
            <a:ext cx="6181588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enum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TaskState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NEW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RUNNING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FINISHED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title: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toBeFinished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assigneeId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712044" y="2108682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4334933" y="2277959"/>
            <a:ext cx="231140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hteck 9">
            <a:extLst>
              <a:ext uri="{FF2B5EF4-FFF2-40B4-BE49-F238E27FC236}">
                <a16:creationId xmlns:a16="http://schemas.microsoft.com/office/drawing/2014/main" id="{1CE6EB3A-1D82-1C46-B80E-CB72AA80BA58}"/>
              </a:ext>
            </a:extLst>
          </p:cNvPr>
          <p:cNvSpPr/>
          <p:nvPr/>
        </p:nvSpPr>
        <p:spPr>
          <a:xfrm>
            <a:off x="6712044" y="3937482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Input-Typ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(für Argumente)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1C8DC4B-FFD2-BC4D-840B-68CBFB37F6DB}"/>
              </a:ext>
            </a:extLst>
          </p:cNvPr>
          <p:cNvCxnSpPr>
            <a:cxnSpLocks/>
          </p:cNvCxnSpPr>
          <p:nvPr/>
        </p:nvCxnSpPr>
        <p:spPr>
          <a:xfrm flipH="1">
            <a:off x="4851400" y="4208361"/>
            <a:ext cx="179493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68823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Query 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9220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D9B6F59-2099-6844-B9FC-71B8FE0B28D3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9532069-7E60-7C49-BEB2-8A7FB2B94891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6329524E-7F43-CB4E-A3E4-2B2CAD7BF21A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41205791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onTaskChange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771488" y="21812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6167336" y="2350002"/>
            <a:ext cx="1604152" cy="9164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7247106" y="2350573"/>
            <a:ext cx="524382" cy="22247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B9C6F9B-D294-754B-8FA5-1F5815F69E16}"/>
              </a:ext>
            </a:extLst>
          </p:cNvPr>
          <p:cNvCxnSpPr>
            <a:cxnSpLocks/>
          </p:cNvCxnSpPr>
          <p:nvPr/>
        </p:nvCxnSpPr>
        <p:spPr>
          <a:xfrm>
            <a:off x="6417733" y="4165593"/>
            <a:ext cx="40640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1ADF8EA-948A-BB4E-A98F-CCC1957F21CC}"/>
              </a:ext>
            </a:extLst>
          </p:cNvPr>
          <p:cNvCxnSpPr>
            <a:cxnSpLocks/>
          </p:cNvCxnSpPr>
          <p:nvPr/>
        </p:nvCxnSpPr>
        <p:spPr>
          <a:xfrm flipV="1">
            <a:off x="6417733" y="4021663"/>
            <a:ext cx="0" cy="152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039209B1-F52C-A947-98CE-FFFFCCD2E5D7}"/>
              </a:ext>
            </a:extLst>
          </p:cNvPr>
          <p:cNvSpPr/>
          <p:nvPr/>
        </p:nvSpPr>
        <p:spPr>
          <a:xfrm>
            <a:off x="6825477" y="3999597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 Semibold" charset="0"/>
              </a:rPr>
              <a:t>Input Type</a:t>
            </a:r>
          </a:p>
        </p:txBody>
      </p:sp>
    </p:spTree>
    <p:extLst>
      <p:ext uri="{BB962C8B-B14F-4D97-AF65-F5344CB8AC3E}">
        <p14:creationId xmlns:p14="http://schemas.microsoft.com/office/powerpoint/2010/main" val="161977578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Es gibt nur "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und fachliche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sind sehr ähnlich: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haben standardisierte Namen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 kommen nur auf Root-Ebene vor (logisch...)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Fachliche Typen gehen überall, nur nicht auf Root-Ebene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Ansonsten aber identisch: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ihr fragt daraus Felder ab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" charset="0"/>
                <a:cs typeface="Source Sans Pro" charset="0"/>
              </a:rPr>
              <a:t>werden wir auch bei der Implementierung sehen</a:t>
            </a:r>
          </a:p>
        </p:txBody>
      </p:sp>
    </p:spTree>
    <p:extLst>
      <p:ext uri="{BB962C8B-B14F-4D97-AF65-F5344CB8AC3E}">
        <p14:creationId xmlns:p14="http://schemas.microsoft.com/office/powerpoint/2010/main" val="18907175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SChema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schema.js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C14026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A **Project**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consists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**Tasks**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kann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 versehen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""" Multi-Line, " Single-Line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05718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Root-Fields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Kann/sollte in Produktion ausgeschaltet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3104376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6FCF2E6-1E0F-B847-BF07-D060089CB0A9}"/>
              </a:ext>
            </a:extLst>
          </p:cNvPr>
          <p:cNvSpPr/>
          <p:nvPr/>
        </p:nvSpPr>
        <p:spPr>
          <a:xfrm>
            <a:off x="4749800" y="2879435"/>
            <a:ext cx="4953000" cy="415498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"A **Project**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central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entity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system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nIt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owned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**User**\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have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0..n **Tasks**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assigned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it. Projects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grouped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**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**\nto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make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management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easier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.",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null,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"type":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274972407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844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[Project!]!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getProjectById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Project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40985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("apollo-server");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title: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description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Task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[Project!]!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Project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schema.js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in eigener Datei/eigenen Dateien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638041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("apollo-server");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server.listen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();</a:t>
            </a:r>
          </a:p>
        </p:txBody>
      </p:sp>
      <p:sp>
        <p:nvSpPr>
          <p:cNvPr id="7" name="Rechteck 6"/>
          <p:cNvSpPr/>
          <p:nvPr/>
        </p:nvSpPr>
        <p:spPr>
          <a:xfrm>
            <a:off x="84783" y="402324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Konfiguration des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Servers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beim Server-Start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96736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Das Schema in Apollo Server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Project { ... } 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module.exports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Query { ... }`;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projectTypes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queryTypes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./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[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projectTypes</a:t>
            </a:r>
            <a:r>
              <a:rPr lang="de-DE" sz="1625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625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queryTypes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Modulare Schema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in mehrere Dateien aufgeteilt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696780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 Übungen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 der Übung richten wir gemeinsam den Workspace ein</a:t>
            </a:r>
          </a:p>
        </p:txBody>
      </p:sp>
    </p:spTree>
    <p:extLst>
      <p:ext uri="{BB962C8B-B14F-4D97-AF65-F5344CB8AC3E}">
        <p14:creationId xmlns:p14="http://schemas.microsoft.com/office/powerpoint/2010/main" val="107617531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 Übungen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94930FA-4497-434E-B103-2D7337E54FE3}"/>
              </a:ext>
            </a:extLst>
          </p:cNvPr>
          <p:cNvSpPr txBox="1"/>
          <p:nvPr/>
        </p:nvSpPr>
        <p:spPr>
          <a:xfrm>
            <a:off x="203200" y="1026060"/>
            <a:ext cx="9906000" cy="336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Klonen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Bitte klont zunächst das Repository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already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please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git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clone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https://github.com/nilshartmann/graphql-apollo-workshop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 startAt="2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Wenn ihr fertig seid, bitte Hand heben in Teams 🙋</a:t>
            </a:r>
          </a:p>
        </p:txBody>
      </p:sp>
    </p:spTree>
    <p:extLst>
      <p:ext uri="{BB962C8B-B14F-4D97-AF65-F5344CB8AC3E}">
        <p14:creationId xmlns:p14="http://schemas.microsoft.com/office/powerpoint/2010/main" val="21967558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8463AA-B9C8-F048-9CC5-4E5A13FDA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9" y="1839746"/>
            <a:ext cx="4267445" cy="4033154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 Übungen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Repository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198535" y="3245296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für die Übungen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C510E4-7A1F-2C4B-B0DF-AD346BCE1331}"/>
              </a:ext>
            </a:extLst>
          </p:cNvPr>
          <p:cNvSpPr/>
          <p:nvPr/>
        </p:nvSpPr>
        <p:spPr>
          <a:xfrm>
            <a:off x="5198535" y="4333600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Fertiger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(nur starten)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34F15E7-7BBB-754E-8134-F95623E2B694}"/>
              </a:ext>
            </a:extLst>
          </p:cNvPr>
          <p:cNvSpPr/>
          <p:nvPr/>
        </p:nvSpPr>
        <p:spPr>
          <a:xfrm>
            <a:off x="5198535" y="4752494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Verzeichnis für </a:t>
            </a:r>
            <a:r>
              <a:rPr lang="de-DE" sz="16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Übungen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Ausgangsmaterial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IDE/Editor öffnen)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C5B28E-E90C-A34A-8BD1-37DD1C186426}"/>
              </a:ext>
            </a:extLst>
          </p:cNvPr>
          <p:cNvSpPr/>
          <p:nvPr/>
        </p:nvSpPr>
        <p:spPr>
          <a:xfrm>
            <a:off x="5198535" y="6159577"/>
            <a:ext cx="4953000" cy="36740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Slides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F0177AD-FCD5-844C-BED2-F789F49199F3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2139885" y="3131098"/>
            <a:ext cx="3058650" cy="297902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DE24A19-C519-6A45-A470-8173459BCBC5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056083" y="3429000"/>
            <a:ext cx="3142452" cy="37975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012E5398-C7B8-2A4B-BB0B-A21B5821D112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056083" y="3429000"/>
            <a:ext cx="3142452" cy="744209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139885" y="4529553"/>
            <a:ext cx="3032772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092751" y="4944825"/>
            <a:ext cx="3079906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3287754B-C7DD-B049-9905-98D8B9973E6B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4195155" y="6343281"/>
            <a:ext cx="1003380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DAD6E8C0-0EF2-D247-AE8F-BD46DF22EFE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056083" y="3429000"/>
            <a:ext cx="3142452" cy="387482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34769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888463AA-B9C8-F048-9CC5-4E5A13FDA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9" y="1839746"/>
            <a:ext cx="4267445" cy="4033154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 Übungen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Repository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4D99979-CCFB-FD42-8447-7F7082AE4791}"/>
              </a:ext>
            </a:extLst>
          </p:cNvPr>
          <p:cNvSpPr/>
          <p:nvPr/>
        </p:nvSpPr>
        <p:spPr>
          <a:xfrm>
            <a:off x="5198535" y="1678450"/>
            <a:ext cx="4953000" cy="43614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Workshop Repository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03AD540-4547-1145-9945-AE83F7676425}"/>
              </a:ext>
            </a:extLst>
          </p:cNvPr>
          <p:cNvSpPr/>
          <p:nvPr/>
        </p:nvSpPr>
        <p:spPr>
          <a:xfrm>
            <a:off x="5198535" y="4005607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und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D00745D-BD4E-2B41-B95F-B3FB0FD3BA79}"/>
              </a:ext>
            </a:extLst>
          </p:cNvPr>
          <p:cNvCxnSpPr>
            <a:cxnSpLocks/>
          </p:cNvCxnSpPr>
          <p:nvPr/>
        </p:nvCxnSpPr>
        <p:spPr>
          <a:xfrm flipH="1">
            <a:off x="2139885" y="4232635"/>
            <a:ext cx="3032772" cy="296918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0F835920-C907-DA44-A3F7-EB4E0976FB91}"/>
              </a:ext>
            </a:extLst>
          </p:cNvPr>
          <p:cNvCxnSpPr>
            <a:cxnSpLocks/>
          </p:cNvCxnSpPr>
          <p:nvPr/>
        </p:nvCxnSpPr>
        <p:spPr>
          <a:xfrm flipH="1">
            <a:off x="2092751" y="4944825"/>
            <a:ext cx="3079906" cy="0"/>
          </a:xfrm>
          <a:prstGeom prst="line">
            <a:avLst/>
          </a:prstGeom>
          <a:ln w="12700">
            <a:solidFill>
              <a:srgbClr val="9E60B8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D493ED61-A6BB-744E-BC8D-02C47A943A16}"/>
              </a:ext>
            </a:extLst>
          </p:cNvPr>
          <p:cNvSpPr/>
          <p:nvPr/>
        </p:nvSpPr>
        <p:spPr>
          <a:xfrm>
            <a:off x="5240955" y="4751484"/>
            <a:ext cx="4953000" cy="3754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und "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9000979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Installieren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-Pakete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Vorbereitung (gemeinsam): Starten aller Prozesse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":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jetzt über http://localhost:4000 erreichbar sein</a:t>
            </a: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läuft, bitte Hand heben in Teams 🙋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99179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Vorbereitung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5613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Die Übungen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Um die Übungen zu machen, am Besten "code-backend/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in deiner IDE/Editor öffnen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dem ändern/speichern von Code wird der Server automatisch neugestartet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sollte auch das Schema automatisch aktualisiert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der Übungen: code-backend/01_..., 02_..., 03_...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könnt ihr bei Problemen nachsehen (oder jederzeit Fragen natürlich)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kann die ganze Zeit durchlaufen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88491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85894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1: Schema Definieren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9FF0220-B41F-C44A-BE16-5DE646786614}"/>
              </a:ext>
            </a:extLst>
          </p:cNvPr>
          <p:cNvSpPr txBox="1"/>
          <p:nvPr/>
        </p:nvSpPr>
        <p:spPr>
          <a:xfrm>
            <a:off x="203200" y="1026060"/>
            <a:ext cx="94996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Vervollständige das Schema der Beispiel-Anwendung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Project-Type muss definiert werden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Query-Type muss um zwei Felder erweitert werden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muss eine Mutation beschrieben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Datei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workspace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src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schema.js</a:t>
            </a: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stehen TODOs drin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Änderungen am Schema (speichern der Datei) könnt ihr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Eure API-Änderungen sehen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hlinkClick r:id="rId2"/>
              </a:rPr>
              <a:t>http://localhost:4000/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sollte automatisch aktualisiert werden, sonst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neuladen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(Auf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am rechten Rand klicken)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Hinweis: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Ausführen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funktioniert noch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40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</a:t>
            </a:r>
          </a:p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Resolver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liefert einen Wert für ein angefragtes Feld in einer Query</a:t>
            </a:r>
          </a:p>
        </p:txBody>
      </p:sp>
    </p:spTree>
    <p:extLst>
      <p:ext uri="{BB962C8B-B14F-4D97-AF65-F5344CB8AC3E}">
        <p14:creationId xmlns:p14="http://schemas.microsoft.com/office/powerpoint/2010/main" val="353029095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</a:t>
            </a:r>
          </a:p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Resolver</a:t>
            </a:r>
            <a:r>
              <a:rPr lang="de-DE" sz="24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liefert einen Wert für ein angefragtes Feld in einer Query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jedes Root-Field (Query,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root.projects.task.assignee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Eingehende Argumente und Rückgabewert wird validiert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Nur gültige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gegeben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Nur gültige Antworten kommen an den Client zurück</a:t>
            </a:r>
          </a:p>
        </p:txBody>
      </p:sp>
    </p:spTree>
    <p:extLst>
      <p:ext uri="{BB962C8B-B14F-4D97-AF65-F5344CB8AC3E}">
        <p14:creationId xmlns:p14="http://schemas.microsoft.com/office/powerpoint/2010/main" val="302829686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2F1978-A3FD-0843-8A7A-6D5B5B20F28C}"/>
              </a:ext>
            </a:extLst>
          </p:cNvPr>
          <p:cNvSpPr txBox="1"/>
          <p:nvPr/>
        </p:nvSpPr>
        <p:spPr>
          <a:xfrm>
            <a:off x="203200" y="1026060"/>
            <a:ext cx="94996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ping-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Resolver-Map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u="sng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ping-Feld mit String und Argument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ping-Feld mit Objekt als Rückgabe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ping-Feld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uppercaseMessage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66014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25561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199" y="399586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3327400" y="2594572"/>
            <a:ext cx="6151477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12C994B-12AB-FD42-B66C-BADE04E588D5}"/>
              </a:ext>
            </a:extLst>
          </p:cNvPr>
          <p:cNvSpPr/>
          <p:nvPr/>
        </p:nvSpPr>
        <p:spPr>
          <a:xfrm>
            <a:off x="3213904" y="4049396"/>
            <a:ext cx="3145367" cy="343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b="1" dirty="0" err="1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328A279-D739-A242-A26B-B4AE7423F0E7}"/>
              </a:ext>
            </a:extLst>
          </p:cNvPr>
          <p:cNvSpPr/>
          <p:nvPr/>
        </p:nvSpPr>
        <p:spPr>
          <a:xfrm>
            <a:off x="6295775" y="3817214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5BC63D14-3B3A-E242-8F31-BCB3033F116A}"/>
              </a:ext>
            </a:extLst>
          </p:cNvPr>
          <p:cNvSpPr/>
          <p:nvPr/>
        </p:nvSpPr>
        <p:spPr>
          <a:xfrm>
            <a:off x="5453400" y="4122096"/>
            <a:ext cx="6434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2F1978-A3FD-0843-8A7A-6D5B5B20F28C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</a:t>
            </a:r>
          </a:p>
        </p:txBody>
      </p:sp>
    </p:spTree>
    <p:extLst>
      <p:ext uri="{BB962C8B-B14F-4D97-AF65-F5344CB8AC3E}">
        <p14:creationId xmlns:p14="http://schemas.microsoft.com/office/powerpoint/2010/main" val="713799575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380316" y="5251285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() =&gt; "</a:t>
            </a:r>
            <a:r>
              <a:rPr lang="de-DE" sz="1625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25561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199" y="399586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3327400" y="2594572"/>
            <a:ext cx="6151477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112C994B-12AB-FD42-B66C-BADE04E588D5}"/>
              </a:ext>
            </a:extLst>
          </p:cNvPr>
          <p:cNvSpPr/>
          <p:nvPr/>
        </p:nvSpPr>
        <p:spPr>
          <a:xfrm>
            <a:off x="3213904" y="4049396"/>
            <a:ext cx="3145367" cy="3431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b="1" dirty="0" err="1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328A279-D739-A242-A26B-B4AE7423F0E7}"/>
              </a:ext>
            </a:extLst>
          </p:cNvPr>
          <p:cNvSpPr/>
          <p:nvPr/>
        </p:nvSpPr>
        <p:spPr>
          <a:xfrm>
            <a:off x="6295775" y="3817214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World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92A41C3-1F05-9C40-A827-9FF275ACC724}"/>
              </a:ext>
            </a:extLst>
          </p:cNvPr>
          <p:cNvSpPr/>
          <p:nvPr/>
        </p:nvSpPr>
        <p:spPr>
          <a:xfrm>
            <a:off x="203200" y="52253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Resolver-Map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Pfeil nach rechts 4">
            <a:extLst>
              <a:ext uri="{FF2B5EF4-FFF2-40B4-BE49-F238E27FC236}">
                <a16:creationId xmlns:a16="http://schemas.microsoft.com/office/drawing/2014/main" id="{5BC63D14-3B3A-E242-8F31-BCB3033F116A}"/>
              </a:ext>
            </a:extLst>
          </p:cNvPr>
          <p:cNvSpPr/>
          <p:nvPr/>
        </p:nvSpPr>
        <p:spPr>
          <a:xfrm>
            <a:off x="5453400" y="4122096"/>
            <a:ext cx="6434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32F1978-A3FD-0843-8A7A-6D5B5B20F28C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in einem Objekt angegeben. Key ist der Name des Objektes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Darin die Funktionen für dieses Objekt (Key = Name des Feldes)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BED2064-972A-4541-B210-322CBB5ACEBF}"/>
              </a:ext>
            </a:extLst>
          </p:cNvPr>
          <p:cNvSpPr/>
          <p:nvPr/>
        </p:nvSpPr>
        <p:spPr>
          <a:xfrm>
            <a:off x="203200" y="56873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'ping'-Feld</a:t>
            </a:r>
          </a:p>
        </p:txBody>
      </p:sp>
    </p:spTree>
    <p:extLst>
      <p:ext uri="{BB962C8B-B14F-4D97-AF65-F5344CB8AC3E}">
        <p14:creationId xmlns:p14="http://schemas.microsoft.com/office/powerpoint/2010/main" val="428825938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C68C5D-FAD1-3D43-9CEF-50762ECFEE70}"/>
              </a:ext>
            </a:extLst>
          </p:cNvPr>
          <p:cNvSpPr/>
          <p:nvPr/>
        </p:nvSpPr>
        <p:spPr>
          <a:xfrm>
            <a:off x="2617008" y="4169635"/>
            <a:ext cx="3145367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3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"GraphQL")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7C61E5-BAEA-244E-9573-DDBDD878A713}"/>
              </a:ext>
            </a:extLst>
          </p:cNvPr>
          <p:cNvSpPr/>
          <p:nvPr/>
        </p:nvSpPr>
        <p:spPr>
          <a:xfrm>
            <a:off x="6118266" y="4142641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GraphQL"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894D8157-2DC7-B841-8308-F10DE3C30C58}"/>
              </a:ext>
            </a:extLst>
          </p:cNvPr>
          <p:cNvSpPr/>
          <p:nvPr/>
        </p:nvSpPr>
        <p:spPr>
          <a:xfrm>
            <a:off x="5444068" y="4515076"/>
            <a:ext cx="5556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622402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370104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ping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${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2. Parameter  (Objekt)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gültige Werte übergeben werden (gemäß Schema)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0002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702887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C68C5D-FAD1-3D43-9CEF-50762ECFEE70}"/>
              </a:ext>
            </a:extLst>
          </p:cNvPr>
          <p:cNvSpPr/>
          <p:nvPr/>
        </p:nvSpPr>
        <p:spPr>
          <a:xfrm>
            <a:off x="2617008" y="4169635"/>
            <a:ext cx="3145367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3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"GraphQL")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7C61E5-BAEA-244E-9573-DDBDD878A713}"/>
              </a:ext>
            </a:extLst>
          </p:cNvPr>
          <p:cNvSpPr/>
          <p:nvPr/>
        </p:nvSpPr>
        <p:spPr>
          <a:xfrm>
            <a:off x="6118266" y="4142641"/>
            <a:ext cx="4313766" cy="844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{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"</a:t>
            </a:r>
            <a:r>
              <a:rPr lang="de-DE" sz="1630" dirty="0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ping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": "</a:t>
            </a:r>
            <a:r>
              <a:rPr lang="de-DE" sz="163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GraphQL"</a:t>
            </a:r>
          </a:p>
          <a:p>
            <a:r>
              <a:rPr lang="de-DE" sz="163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14" name="Pfeil nach rechts 13">
            <a:extLst>
              <a:ext uri="{FF2B5EF4-FFF2-40B4-BE49-F238E27FC236}">
                <a16:creationId xmlns:a16="http://schemas.microsoft.com/office/drawing/2014/main" id="{894D8157-2DC7-B841-8308-F10DE3C30C58}"/>
              </a:ext>
            </a:extLst>
          </p:cNvPr>
          <p:cNvSpPr/>
          <p:nvPr/>
        </p:nvSpPr>
        <p:spPr>
          <a:xfrm>
            <a:off x="5444068" y="4515076"/>
            <a:ext cx="555666" cy="21232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6584583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laden von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Parent-Objekt wird als 1. Parameter an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[Tasks!]!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899016E-A93D-684D-A55C-EDDAF1A14717}"/>
              </a:ext>
            </a:extLst>
          </p:cNvPr>
          <p:cNvCxnSpPr/>
          <p:nvPr/>
        </p:nvCxnSpPr>
        <p:spPr>
          <a:xfrm flipH="1">
            <a:off x="5045737" y="3480276"/>
            <a:ext cx="999066" cy="0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BFA8D67-A452-D94F-8B70-A8A0BA8EE012}"/>
              </a:ext>
            </a:extLst>
          </p:cNvPr>
          <p:cNvSpPr/>
          <p:nvPr/>
        </p:nvSpPr>
        <p:spPr>
          <a:xfrm>
            <a:off x="6092628" y="3326387"/>
            <a:ext cx="30476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aus DB geladen werden!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42756244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6" y="4556775"/>
            <a:ext cx="7343076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Query: { . . 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625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.getTasks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._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laden von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Parent-Objekt wird als 1. Parameter an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[Tasks!]!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202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D899016E-A93D-684D-A55C-EDDAF1A14717}"/>
              </a:ext>
            </a:extLst>
          </p:cNvPr>
          <p:cNvCxnSpPr/>
          <p:nvPr/>
        </p:nvCxnSpPr>
        <p:spPr>
          <a:xfrm flipH="1">
            <a:off x="5045737" y="3480276"/>
            <a:ext cx="999066" cy="0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FBFA8D67-A452-D94F-8B70-A8A0BA8EE012}"/>
              </a:ext>
            </a:extLst>
          </p:cNvPr>
          <p:cNvSpPr/>
          <p:nvPr/>
        </p:nvSpPr>
        <p:spPr>
          <a:xfrm>
            <a:off x="6092628" y="3326387"/>
            <a:ext cx="30476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aus DB geladen werden!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726792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264636" y="4440598"/>
            <a:ext cx="7343076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Query: { . . .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Project: { . . .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(_, {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taskId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db.updateTaskState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taskId</a:t>
            </a:r>
            <a:r>
              <a:rPr lang="de-DE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nur auf top-level-Ebene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analog zu Query, dieselbe API, Datenänderungen möglich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264636" y="3096437"/>
            <a:ext cx="7214241" cy="10772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updateTaskState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ID!,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newState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TaskState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Task!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195772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Mutation-</a:t>
            </a:r>
          </a:p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27391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2653239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ping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 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updateTask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...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</a:t>
            </a:r>
            <a:r>
              <a:rPr lang="de-DE" sz="1625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-Methode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in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Resolver-Map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gruppiert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 oberster Ebene für Objekte, darunter Funktionen für 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716D5DD-97AB-4046-8BA1-CF9FAF66782D}"/>
              </a:ext>
            </a:extLst>
          </p:cNvPr>
          <p:cNvSpPr txBox="1"/>
          <p:nvPr/>
        </p:nvSpPr>
        <p:spPr>
          <a:xfrm>
            <a:off x="203200" y="4683467"/>
            <a:ext cx="9499600" cy="19873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Signatur: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feldname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source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args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info</a:t>
            </a:r>
            <a:r>
              <a:rPr lang="de-DE" sz="20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Sans Pro" charset="0"/>
              </a:rPr>
              <a:t>): Wert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Source-Objekt (oder ROOT_QUERY bei Root-Feldern)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41719C"/>
                </a:solidFill>
                <a:latin typeface="Source Sans Pro" charset="0"/>
              </a:rPr>
              <a:t>args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41719C"/>
                </a:solidFill>
                <a:latin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jeweils Objekt mit Key-Value-Paaren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Weitere Meta-Daten zum aktuellen Query</a:t>
            </a:r>
          </a:p>
        </p:txBody>
      </p:sp>
    </p:spTree>
    <p:extLst>
      <p:ext uri="{BB962C8B-B14F-4D97-AF65-F5344CB8AC3E}">
        <p14:creationId xmlns:p14="http://schemas.microsoft.com/office/powerpoint/2010/main" val="201911768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3058043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ping: (_,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 =&gt;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${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msg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resolvers</a:t>
            </a:r>
            <a:endParaRPr lang="de-DE" sz="1625" b="1" dirty="0">
              <a:solidFill>
                <a:srgbClr val="FB8E20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beim Server anmelden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ein Objekt sein, dessen Keys jeweils so heißen, wie das Objekt, für das sie Funktionen definieren (Query, Mutation, Project...)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08718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65687" y="2044589"/>
            <a:ext cx="6721221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query.js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modules.export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ping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() =&gt; ...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projects.js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modules.export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 . . . }</a:t>
            </a: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server.js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("./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("./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dataSources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Query: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Project: </a:t>
            </a:r>
            <a:r>
              <a:rPr lang="de-DE" sz="1400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modularisieren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Aufteilung z.B. nach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Domainen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275012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5761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Query: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projects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Mutation: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updateTaskState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Am Task: Felder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task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Änderungen müssen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,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mutation.js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project.js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vorgenommen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dort sind entsprechende TODOs eingetragen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nach den Änderungen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query.js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bitte in </a:t>
            </a:r>
            <a:r>
              <a:rPr lang="de-DE" sz="20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server.js</a:t>
            </a:r>
            <a:r>
              <a:rPr lang="de-DE" sz="20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den Project-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hinzufügen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(Falls Du mit Übung 1 nicht fertig geworden bist, einfach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-Datei aus 01_schema_fertig in deinen Workspace kopieren)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Wenn 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implementiert sind, kannst Du über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Funktionierende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zum Testen auf der nächsten Slide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</p:spTree>
    <p:extLst>
      <p:ext uri="{BB962C8B-B14F-4D97-AF65-F5344CB8AC3E}">
        <p14:creationId xmlns:p14="http://schemas.microsoft.com/office/powerpoint/2010/main" val="294000810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1317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fehlende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unsere Anwendung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Nach dem Implementieren sollten folgende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funktionieren: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2: </a:t>
            </a:r>
            <a:r>
              <a:rPr lang="de-DE" dirty="0" err="1">
                <a:solidFill>
                  <a:srgbClr val="D4EBE9"/>
                </a:solidFill>
              </a:rPr>
              <a:t>Resolver</a:t>
            </a:r>
            <a:r>
              <a:rPr lang="de-DE" dirty="0">
                <a:solidFill>
                  <a:srgbClr val="D4EBE9"/>
                </a:solidFill>
              </a:rPr>
              <a:t> implementieren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E233B-ECBA-1C41-B4C4-20F0AFE95AF6}"/>
              </a:ext>
            </a:extLst>
          </p:cNvPr>
          <p:cNvSpPr/>
          <p:nvPr/>
        </p:nvSpPr>
        <p:spPr>
          <a:xfrm>
            <a:off x="203200" y="2147666"/>
            <a:ext cx="4953000" cy="206210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C9FF904-8D85-DF40-8BB2-67FA272E4C28}"/>
              </a:ext>
            </a:extLst>
          </p:cNvPr>
          <p:cNvSpPr/>
          <p:nvPr/>
        </p:nvSpPr>
        <p:spPr>
          <a:xfrm>
            <a:off x="203200" y="4514464"/>
            <a:ext cx="905086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"1")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"2002")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title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5895771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588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Gucken wir uns später an!</a:t>
            </a:r>
          </a:p>
        </p:txBody>
      </p:sp>
    </p:spTree>
    <p:extLst>
      <p:ext uri="{BB962C8B-B14F-4D97-AF65-F5344CB8AC3E}">
        <p14:creationId xmlns:p14="http://schemas.microsoft.com/office/powerpoint/2010/main" val="195770208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👉 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auth-Context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token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 Header</a:t>
            </a:r>
          </a:p>
          <a:p>
            <a:pPr>
              <a:lnSpc>
                <a:spcPct val="120000"/>
              </a:lnSpc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aufrufen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 als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currentUser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setzen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Ping-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verwenden, um User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auszuzgeben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54006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server.js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5682640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344751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server.js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08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ein beliebiges Objekt, das für jeden Request erzeugt wird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den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zur Verfügung gestellt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z.B.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enthalten oder aktuellen Benutzer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automatisch unter '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in den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gelegt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context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8" y="586870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Server-Konfiguration</a:t>
            </a:r>
          </a:p>
        </p:txBody>
      </p:sp>
    </p:spTree>
    <p:extLst>
      <p:ext uri="{BB962C8B-B14F-4D97-AF65-F5344CB8AC3E}">
        <p14:creationId xmlns:p14="http://schemas.microsoft.com/office/powerpoint/2010/main" val="2439133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ping(_, 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{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`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${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Der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jedem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als 3. Parameter übergeben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8" y="512003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774E75E-0082-294A-A04B-D9F4A59271BD}"/>
              </a:ext>
            </a:extLst>
          </p:cNvPr>
          <p:cNvSpPr/>
          <p:nvPr/>
        </p:nvSpPr>
        <p:spPr>
          <a:xfrm>
            <a:off x="93249" y="344751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Definition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server.js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104F250-239F-6842-9D76-35E19826C5AC}"/>
              </a:ext>
            </a:extLst>
          </p:cNvPr>
          <p:cNvSpPr/>
          <p:nvPr/>
        </p:nvSpPr>
        <p:spPr>
          <a:xfrm>
            <a:off x="2757656" y="3485908"/>
            <a:ext cx="6721221" cy="7502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 </a:t>
            </a:r>
            <a:r>
              <a:rPr lang="de-DE" sz="1625" b="1" dirty="0" err="1">
                <a:solidFill>
                  <a:srgbClr val="FB8E20"/>
                </a:solidFill>
                <a:latin typeface="Source Code Pro Medium" charset="0"/>
                <a:ea typeface="Source Code Pro Medium" charset="0"/>
              </a:rPr>
              <a:t>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req.headers.user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53107335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428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 in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server.js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die Funktion zum Erzeugen des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soll den http-Header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token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auslesen und den Wert an unseren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Fake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Authentification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-Service übergeben, und den gefundenen User als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currentUser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in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setzen (wenn kein User gefunden wird, kein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(siehe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Todos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server.js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Einen http-Header kannst Du zum Testen über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Playground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setzen: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3: Authentifizierung und </a:t>
            </a:r>
            <a:r>
              <a:rPr lang="de-DE" dirty="0" err="1">
                <a:solidFill>
                  <a:srgbClr val="D4EBE9"/>
                </a:solidFill>
              </a:rPr>
              <a:t>Context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7EC2BE4-8B95-784D-B67D-FB2CB67B5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719" y="4360204"/>
            <a:ext cx="6280046" cy="209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3182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3368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-Mutation soll sicherstellen: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ein "eingeloggter" Benutzer darf Tasks erstellen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context.currentUser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!== null)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des Tasks muss dem aktuellen Benutzer entsprechen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(siehe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Todos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mutation.js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>
              <a:lnSpc>
                <a:spcPct val="120000"/>
              </a:lnSpc>
            </a:pP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Übung 3: Authentifizierung und </a:t>
            </a:r>
            <a:r>
              <a:rPr lang="de-DE" dirty="0" err="1">
                <a:solidFill>
                  <a:srgbClr val="D4EBE9"/>
                </a:solidFill>
              </a:rPr>
              <a:t>Context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12462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Fehlerbehandlung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Fehlerbehandung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Unsere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-Mutation kann eine Reihe von Fehlern erzeugen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Möglichkeiten haben wir, damit umzugehen? 🤔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6751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Menge von möglichen Typen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👉Beispiel: 30_error</a:t>
            </a:r>
          </a:p>
        </p:txBody>
      </p:sp>
    </p:spTree>
    <p:extLst>
      <p:ext uri="{BB962C8B-B14F-4D97-AF65-F5344CB8AC3E}">
        <p14:creationId xmlns:p14="http://schemas.microsoft.com/office/powerpoint/2010/main" val="256593800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220779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Menge von möglichen Typen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1837592" y="2246193"/>
            <a:ext cx="7641285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AddTaskSuccess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Task!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AddTaskFailure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errorCode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errorMessage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union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AddTaskResponse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AddTaskSuccess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|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AddTaskFailure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addTask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(...): 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AddTaskResponse</a:t>
            </a:r>
            <a:endParaRPr lang="de-DE" sz="1625" b="1" dirty="0">
              <a:solidFill>
                <a:srgbClr val="EF7D1D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24420670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93249" y="220779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Menge von möglichen Typen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1837592" y="2246193"/>
            <a:ext cx="7641285" cy="45012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union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AddTaskResponse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AddTaskSuccess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|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AddTaskFailure</a:t>
            </a:r>
            <a:endParaRPr lang="de-DE" sz="1625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addTask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...on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AddTaskSuccess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...on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AddTaskFailure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errorCode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E181CE-F596-A84A-880B-E7C0A3753934}"/>
              </a:ext>
            </a:extLst>
          </p:cNvPr>
          <p:cNvSpPr/>
          <p:nvPr/>
        </p:nvSpPr>
        <p:spPr>
          <a:xfrm>
            <a:off x="93249" y="297273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</a:t>
            </a:r>
          </a:p>
        </p:txBody>
      </p:sp>
    </p:spTree>
    <p:extLst>
      <p:ext uri="{BB962C8B-B14F-4D97-AF65-F5344CB8AC3E}">
        <p14:creationId xmlns:p14="http://schemas.microsoft.com/office/powerpoint/2010/main" val="1253593389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für </a:t>
            </a:r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nun zwei Typen zurück: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485908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addTask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(_,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projectId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currentUser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errorCode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666,</a:t>
            </a:r>
          </a:p>
          <a:p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errorMessage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No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User!"</a:t>
            </a:r>
          </a:p>
          <a:p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await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db.addTask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newTask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102509" y="397403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AddTaskFailure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B8776EF-BB99-7248-BEA2-11EC7ABC2C05}"/>
              </a:ext>
            </a:extLst>
          </p:cNvPr>
          <p:cNvSpPr/>
          <p:nvPr/>
        </p:nvSpPr>
        <p:spPr>
          <a:xfrm>
            <a:off x="102509" y="596109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AddTaskSuccess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72022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für </a:t>
            </a:r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nun zwei Typen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muss wissen, welcher Typ es ist – dafür eigener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zu prüfende Objekt wird an __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resolveType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Funktion liefert den Typ-Namen zurück (oder null)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wie gewohnt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eingetragen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3566548" y="3925523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TaskResponse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__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obj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errorCode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 in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obj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AddTaskFailure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else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("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newTask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 in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obj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AddTaskSuccess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3AB9EBCA-31D1-D241-AB58-82B55B16EBA9}"/>
              </a:ext>
            </a:extLst>
          </p:cNvPr>
          <p:cNvSpPr/>
          <p:nvPr/>
        </p:nvSpPr>
        <p:spPr>
          <a:xfrm>
            <a:off x="911401" y="441364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TaskResponse-Resolver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64295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r>
              <a:rPr lang="de-DE" dirty="0"/>
              <a:t> für </a:t>
            </a:r>
            <a:r>
              <a:rPr lang="de-DE" dirty="0" err="1"/>
              <a:t>union</a:t>
            </a:r>
            <a:r>
              <a:rPr lang="de-DE" dirty="0"/>
              <a:t>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addTask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nun zwei Typen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muss wissen, welcher Typ es ist – dafür eigener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zu prüfende Objekt wird an __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resolveType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Funktion liefert den Typ-Namen zurück (oder null)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wie gewohnt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eingetragen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B979F-0315-B240-BBF9-B586E1C21465}"/>
              </a:ext>
            </a:extLst>
          </p:cNvPr>
          <p:cNvSpPr/>
          <p:nvPr/>
        </p:nvSpPr>
        <p:spPr>
          <a:xfrm>
            <a:off x="2766449" y="3942198"/>
            <a:ext cx="6721221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// wie bekannt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AddTaskResponse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require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("./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add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-task-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response.js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ApolloServer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7B595AD-F90D-6946-9689-996D727DF354}"/>
              </a:ext>
            </a:extLst>
          </p:cNvPr>
          <p:cNvSpPr/>
          <p:nvPr/>
        </p:nvSpPr>
        <p:spPr>
          <a:xfrm>
            <a:off x="93248" y="5773034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Server-Konfiguration</a:t>
            </a:r>
          </a:p>
        </p:txBody>
      </p:sp>
    </p:spTree>
    <p:extLst>
      <p:ext uri="{BB962C8B-B14F-4D97-AF65-F5344CB8AC3E}">
        <p14:creationId xmlns:p14="http://schemas.microsoft.com/office/powerpoint/2010/main" val="3132524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6612</Words>
  <Application>Microsoft Macintosh PowerPoint</Application>
  <PresentationFormat>A4-Papier (210 x 297 mm)</PresentationFormat>
  <Paragraphs>1537</Paragraphs>
  <Slides>126</Slides>
  <Notes>68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126</vt:i4>
      </vt:variant>
    </vt:vector>
  </HeadingPairs>
  <TitlesOfParts>
    <vt:vector size="139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Online | 19. Mai 2021 | @nilshartmann</vt:lpstr>
      <vt:lpstr>https://nilshartmann.net</vt:lpstr>
      <vt:lpstr>PowerPoint-Präsentation</vt:lpstr>
      <vt:lpstr>Zeitplan...</vt:lpstr>
      <vt:lpstr>Agenda</vt:lpstr>
      <vt:lpstr>Teil 1</vt:lpstr>
      <vt:lpstr>PowerPoint-Präsentation</vt:lpstr>
      <vt:lpstr>GraphQL</vt:lpstr>
      <vt:lpstr>GraphQL</vt:lpstr>
      <vt:lpstr>GraphQL</vt:lpstr>
      <vt:lpstr>http://localhost:4080</vt:lpstr>
      <vt:lpstr>http://localhost:4000</vt:lpstr>
      <vt:lpstr>Teil 1: Abfragen und Schema</vt:lpstr>
      <vt:lpstr>GraphQL Einsatzszenarien</vt:lpstr>
      <vt:lpstr>Daten Quellen</vt:lpstr>
      <vt:lpstr>Daten Quellen</vt:lpstr>
      <vt:lpstr>PowerPoint-Präsentation</vt:lpstr>
      <vt:lpstr>query Language</vt:lpstr>
      <vt:lpstr>query Language</vt:lpstr>
      <vt:lpstr>query Language</vt:lpstr>
      <vt:lpstr>query Language: Operations</vt:lpstr>
      <vt:lpstr>query Language: Fragments</vt:lpstr>
      <vt:lpstr>query Language: Fragments</vt:lpstr>
      <vt:lpstr>query Language: Fragments</vt:lpstr>
      <vt:lpstr>query Language: Fragments</vt:lpstr>
      <vt:lpstr>query Language: Operations</vt:lpstr>
      <vt:lpstr>query Language: Operations</vt:lpstr>
      <vt:lpstr>query Language: Operations</vt:lpstr>
      <vt:lpstr>query Language: Mutations</vt:lpstr>
      <vt:lpstr>query Language: Mutations</vt:lpstr>
      <vt:lpstr>Übung: Queries ausführen</vt:lpstr>
      <vt:lpstr>Queries ausführen</vt:lpstr>
      <vt:lpstr>Queries ausführen</vt:lpstr>
      <vt:lpstr>Executing Queries</vt:lpstr>
      <vt:lpstr>Queries ausführen</vt:lpstr>
      <vt:lpstr>PowerPoint-Präsentation</vt:lpstr>
      <vt:lpstr>Teil 2: Runtime-Umgebung (AKA: Eure Anwendung)</vt:lpstr>
      <vt:lpstr>GraphQL Runtime</vt:lpstr>
      <vt:lpstr>2019</vt:lpstr>
      <vt:lpstr>2021</vt:lpstr>
      <vt:lpstr>Apollo-Server</vt:lpstr>
      <vt:lpstr>Apollo-Server</vt:lpstr>
      <vt:lpstr>GraphQL Server mit Apollo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Das Schema in Apollo Server</vt:lpstr>
      <vt:lpstr>Das Schema in Apollo Server</vt:lpstr>
      <vt:lpstr>Das Schema in Apollo Server</vt:lpstr>
      <vt:lpstr>Vorbereitung Übungen</vt:lpstr>
      <vt:lpstr>Vorbereitung Übungen</vt:lpstr>
      <vt:lpstr>Vorbereitung Übungen</vt:lpstr>
      <vt:lpstr>Vorbereitung Übungen</vt:lpstr>
      <vt:lpstr>Vorbereitung</vt:lpstr>
      <vt:lpstr>Vorbereitung</vt:lpstr>
      <vt:lpstr>Übung 1: Schema Definieren</vt:lpstr>
      <vt:lpstr>Übung 1: Schema Definieren</vt:lpstr>
      <vt:lpstr>Resolver 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Übung 2: Resolver implementieren</vt:lpstr>
      <vt:lpstr>Übung 2: Resolver implementieren</vt:lpstr>
      <vt:lpstr>Resolver</vt:lpstr>
      <vt:lpstr>Resolver</vt:lpstr>
      <vt:lpstr>Schritt 2: Resolver</vt:lpstr>
      <vt:lpstr>Schritt 2: Resolver</vt:lpstr>
      <vt:lpstr>Schritt 2: Resolver</vt:lpstr>
      <vt:lpstr>Übung 3: Authentifizierung und Context</vt:lpstr>
      <vt:lpstr>Übung 3: Authentifizierung und Context</vt:lpstr>
      <vt:lpstr>Fehlerbehandlung</vt:lpstr>
      <vt:lpstr>union types</vt:lpstr>
      <vt:lpstr>union types</vt:lpstr>
      <vt:lpstr>union types</vt:lpstr>
      <vt:lpstr>Resolver für union types</vt:lpstr>
      <vt:lpstr>Resolver für union types</vt:lpstr>
      <vt:lpstr>Resolver für union types</vt:lpstr>
      <vt:lpstr>Übung 4: Ein Union Type</vt:lpstr>
      <vt:lpstr>Zugriff auf Daten-Quellen</vt:lpstr>
      <vt:lpstr>Zugriff auf Daten-Quellen</vt:lpstr>
      <vt:lpstr>Zugriff auf Daten-Quellen</vt:lpstr>
      <vt:lpstr>Zugriff auf Daten-Quellen</vt:lpstr>
      <vt:lpstr>Zugriff auf Daten-Quellen</vt:lpstr>
      <vt:lpstr>Zugriff auf Daten-Quellen</vt:lpstr>
      <vt:lpstr>Zugriff auf Daten-Quellen</vt:lpstr>
      <vt:lpstr>DataSources</vt:lpstr>
      <vt:lpstr>DataSources für Datenbanken</vt:lpstr>
      <vt:lpstr>DataSources für Datenbanken</vt:lpstr>
      <vt:lpstr>DataSources für Datenbanken</vt:lpstr>
      <vt:lpstr>Die Rest DataSource</vt:lpstr>
      <vt:lpstr>Die Rest DataSource</vt:lpstr>
      <vt:lpstr>Die Rest DataSource</vt:lpstr>
      <vt:lpstr>Die Rest DataSource</vt:lpstr>
      <vt:lpstr>Die Rest DataSource</vt:lpstr>
      <vt:lpstr>Die Rest DataSource</vt:lpstr>
      <vt:lpstr>Die Rest DataSource</vt:lpstr>
      <vt:lpstr>DataSources</vt:lpstr>
      <vt:lpstr>DataSources</vt:lpstr>
      <vt:lpstr>Die REST DataSource</vt:lpstr>
      <vt:lpstr>Die REST DataSource</vt:lpstr>
      <vt:lpstr>Die REST DataSource</vt:lpstr>
      <vt:lpstr>Die REST DataSource</vt:lpstr>
      <vt:lpstr>(optional) Übung 4: Data Source verwenden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964</cp:revision>
  <cp:lastPrinted>2019-06-21T09:44:17Z</cp:lastPrinted>
  <dcterms:created xsi:type="dcterms:W3CDTF">2016-03-28T15:59:53Z</dcterms:created>
  <dcterms:modified xsi:type="dcterms:W3CDTF">2021-05-18T19:12:45Z</dcterms:modified>
</cp:coreProperties>
</file>